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7" r:id="rId2"/>
    <p:sldId id="256" r:id="rId3"/>
    <p:sldId id="261" r:id="rId4"/>
    <p:sldId id="262" r:id="rId5"/>
    <p:sldId id="264" r:id="rId6"/>
    <p:sldId id="266" r:id="rId7"/>
    <p:sldId id="263" r:id="rId8"/>
    <p:sldId id="267" r:id="rId9"/>
    <p:sldId id="265" r:id="rId10"/>
    <p:sldId id="270" r:id="rId11"/>
    <p:sldId id="271" r:id="rId12"/>
    <p:sldId id="273" r:id="rId13"/>
    <p:sldId id="269" r:id="rId14"/>
    <p:sldId id="272" r:id="rId15"/>
  </p:sldIdLst>
  <p:sldSz cx="43891200" cy="32918400"/>
  <p:notesSz cx="6858000" cy="9144000"/>
  <p:defaultTextStyle>
    <a:defPPr>
      <a:defRPr lang="en-US"/>
    </a:defPPr>
    <a:lvl1pPr marL="0" algn="l" defTabSz="2403546" rtl="0" eaLnBrk="1" latinLnBrk="0" hangingPunct="1">
      <a:defRPr sz="9500" kern="1200">
        <a:solidFill>
          <a:schemeClr val="tx1"/>
        </a:solidFill>
        <a:latin typeface="+mn-lt"/>
        <a:ea typeface="+mn-ea"/>
        <a:cs typeface="+mn-cs"/>
      </a:defRPr>
    </a:lvl1pPr>
    <a:lvl2pPr marL="2403546" algn="l" defTabSz="2403546" rtl="0" eaLnBrk="1" latinLnBrk="0" hangingPunct="1">
      <a:defRPr sz="9500" kern="1200">
        <a:solidFill>
          <a:schemeClr val="tx1"/>
        </a:solidFill>
        <a:latin typeface="+mn-lt"/>
        <a:ea typeface="+mn-ea"/>
        <a:cs typeface="+mn-cs"/>
      </a:defRPr>
    </a:lvl2pPr>
    <a:lvl3pPr marL="4807092" algn="l" defTabSz="2403546" rtl="0" eaLnBrk="1" latinLnBrk="0" hangingPunct="1">
      <a:defRPr sz="9500" kern="1200">
        <a:solidFill>
          <a:schemeClr val="tx1"/>
        </a:solidFill>
        <a:latin typeface="+mn-lt"/>
        <a:ea typeface="+mn-ea"/>
        <a:cs typeface="+mn-cs"/>
      </a:defRPr>
    </a:lvl3pPr>
    <a:lvl4pPr marL="7210638" algn="l" defTabSz="2403546" rtl="0" eaLnBrk="1" latinLnBrk="0" hangingPunct="1">
      <a:defRPr sz="9500" kern="1200">
        <a:solidFill>
          <a:schemeClr val="tx1"/>
        </a:solidFill>
        <a:latin typeface="+mn-lt"/>
        <a:ea typeface="+mn-ea"/>
        <a:cs typeface="+mn-cs"/>
      </a:defRPr>
    </a:lvl4pPr>
    <a:lvl5pPr marL="9614184" algn="l" defTabSz="2403546" rtl="0" eaLnBrk="1" latinLnBrk="0" hangingPunct="1">
      <a:defRPr sz="9500" kern="1200">
        <a:solidFill>
          <a:schemeClr val="tx1"/>
        </a:solidFill>
        <a:latin typeface="+mn-lt"/>
        <a:ea typeface="+mn-ea"/>
        <a:cs typeface="+mn-cs"/>
      </a:defRPr>
    </a:lvl5pPr>
    <a:lvl6pPr marL="12017731" algn="l" defTabSz="2403546" rtl="0" eaLnBrk="1" latinLnBrk="0" hangingPunct="1">
      <a:defRPr sz="9500" kern="1200">
        <a:solidFill>
          <a:schemeClr val="tx1"/>
        </a:solidFill>
        <a:latin typeface="+mn-lt"/>
        <a:ea typeface="+mn-ea"/>
        <a:cs typeface="+mn-cs"/>
      </a:defRPr>
    </a:lvl6pPr>
    <a:lvl7pPr marL="14421277" algn="l" defTabSz="2403546" rtl="0" eaLnBrk="1" latinLnBrk="0" hangingPunct="1">
      <a:defRPr sz="9500" kern="1200">
        <a:solidFill>
          <a:schemeClr val="tx1"/>
        </a:solidFill>
        <a:latin typeface="+mn-lt"/>
        <a:ea typeface="+mn-ea"/>
        <a:cs typeface="+mn-cs"/>
      </a:defRPr>
    </a:lvl7pPr>
    <a:lvl8pPr marL="16824823" algn="l" defTabSz="2403546" rtl="0" eaLnBrk="1" latinLnBrk="0" hangingPunct="1">
      <a:defRPr sz="9500" kern="1200">
        <a:solidFill>
          <a:schemeClr val="tx1"/>
        </a:solidFill>
        <a:latin typeface="+mn-lt"/>
        <a:ea typeface="+mn-ea"/>
        <a:cs typeface="+mn-cs"/>
      </a:defRPr>
    </a:lvl8pPr>
    <a:lvl9pPr marL="19228369" algn="l" defTabSz="2403546" rtl="0" eaLnBrk="1" latinLnBrk="0" hangingPunct="1">
      <a:defRPr sz="95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6128">
          <p15:clr>
            <a:srgbClr val="A4A3A4"/>
          </p15:clr>
        </p15:guide>
        <p15:guide id="3"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D72"/>
    <a:srgbClr val="FFD96E"/>
    <a:srgbClr val="264162"/>
    <a:srgbClr val="D93230"/>
    <a:srgbClr val="152043"/>
    <a:srgbClr val="CED84A"/>
    <a:srgbClr val="3C669A"/>
    <a:srgbClr val="4B7FB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14"/>
    <p:restoredTop sz="99215" autoAdjust="0"/>
  </p:normalViewPr>
  <p:slideViewPr>
    <p:cSldViewPr snapToGrid="0" snapToObjects="1">
      <p:cViewPr>
        <p:scale>
          <a:sx n="25" d="100"/>
          <a:sy n="25" d="100"/>
        </p:scale>
        <p:origin x="1530" y="-126"/>
      </p:cViewPr>
      <p:guideLst>
        <p:guide orient="horz" pos="10368"/>
        <p:guide pos="16128"/>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01D340C-BDE4-E54E-B734-EE1F2C47AC1E}" type="datetimeFigureOut">
              <a:rPr lang="en-US" smtClean="0"/>
              <a:t>4/17/2024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F51765A-9E3A-104A-BCE9-BF2BBD62A2EE}" type="slidenum">
              <a:rPr lang="en-US" smtClean="0"/>
              <a:t>‹#›</a:t>
            </a:fld>
            <a:endParaRPr lang="en-US"/>
          </a:p>
        </p:txBody>
      </p:sp>
    </p:spTree>
    <p:extLst>
      <p:ext uri="{BB962C8B-B14F-4D97-AF65-F5344CB8AC3E}">
        <p14:creationId xmlns:p14="http://schemas.microsoft.com/office/powerpoint/2010/main" val="160197863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2"/>
            <a:ext cx="37307520" cy="7056120"/>
          </a:xfrm>
        </p:spPr>
        <p:txBody>
          <a:bodyPr/>
          <a:lstStyle/>
          <a:p>
            <a:r>
              <a:rPr lang="en-US"/>
              <a:t>Click to edit Master title style</a:t>
            </a:r>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403546" indent="0" algn="ctr">
              <a:buNone/>
              <a:defRPr>
                <a:solidFill>
                  <a:schemeClr val="tx1">
                    <a:tint val="75000"/>
                  </a:schemeClr>
                </a:solidFill>
              </a:defRPr>
            </a:lvl2pPr>
            <a:lvl3pPr marL="4807092" indent="0" algn="ctr">
              <a:buNone/>
              <a:defRPr>
                <a:solidFill>
                  <a:schemeClr val="tx1">
                    <a:tint val="75000"/>
                  </a:schemeClr>
                </a:solidFill>
              </a:defRPr>
            </a:lvl3pPr>
            <a:lvl4pPr marL="7210638" indent="0" algn="ctr">
              <a:buNone/>
              <a:defRPr>
                <a:solidFill>
                  <a:schemeClr val="tx1">
                    <a:tint val="75000"/>
                  </a:schemeClr>
                </a:solidFill>
              </a:defRPr>
            </a:lvl4pPr>
            <a:lvl5pPr marL="9614184" indent="0" algn="ctr">
              <a:buNone/>
              <a:defRPr>
                <a:solidFill>
                  <a:schemeClr val="tx1">
                    <a:tint val="75000"/>
                  </a:schemeClr>
                </a:solidFill>
              </a:defRPr>
            </a:lvl5pPr>
            <a:lvl6pPr marL="12017731" indent="0" algn="ctr">
              <a:buNone/>
              <a:defRPr>
                <a:solidFill>
                  <a:schemeClr val="tx1">
                    <a:tint val="75000"/>
                  </a:schemeClr>
                </a:solidFill>
              </a:defRPr>
            </a:lvl6pPr>
            <a:lvl7pPr marL="14421277" indent="0" algn="ctr">
              <a:buNone/>
              <a:defRPr>
                <a:solidFill>
                  <a:schemeClr val="tx1">
                    <a:tint val="75000"/>
                  </a:schemeClr>
                </a:solidFill>
              </a:defRPr>
            </a:lvl7pPr>
            <a:lvl8pPr marL="16824823" indent="0" algn="ctr">
              <a:buNone/>
              <a:defRPr>
                <a:solidFill>
                  <a:schemeClr val="tx1">
                    <a:tint val="75000"/>
                  </a:schemeClr>
                </a:solidFill>
              </a:defRPr>
            </a:lvl8pPr>
            <a:lvl9pPr marL="1922836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5D4C4CA-94A1-834E-A2BA-CE4D58E93A41}" type="datetimeFigureOut">
              <a:rPr lang="en-US" smtClean="0"/>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6334147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D4C4CA-94A1-834E-A2BA-CE4D58E93A41}" type="datetimeFigureOut">
              <a:rPr lang="en-US" smtClean="0"/>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37505931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8201320" y="6324600"/>
            <a:ext cx="55298343" cy="1348206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291067" y="6324600"/>
            <a:ext cx="165178737" cy="134820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D4C4CA-94A1-834E-A2BA-CE4D58E93A41}" type="datetimeFigureOut">
              <a:rPr lang="en-US" smtClean="0"/>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3704611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D4C4CA-94A1-834E-A2BA-CE4D58E93A41}" type="datetimeFigureOut">
              <a:rPr lang="en-US" smtClean="0"/>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877201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2"/>
            <a:ext cx="37307520" cy="6537960"/>
          </a:xfrm>
        </p:spPr>
        <p:txBody>
          <a:bodyPr anchor="t"/>
          <a:lstStyle>
            <a:lvl1pPr algn="l">
              <a:defRPr sz="21000" b="1" cap="all"/>
            </a:lvl1pPr>
          </a:lstStyle>
          <a:p>
            <a:r>
              <a:rPr lang="en-US"/>
              <a:t>Click to edit Master title style</a:t>
            </a:r>
          </a:p>
        </p:txBody>
      </p:sp>
      <p:sp>
        <p:nvSpPr>
          <p:cNvPr id="3" name="Text Placeholder 2"/>
          <p:cNvSpPr>
            <a:spLocks noGrp="1"/>
          </p:cNvSpPr>
          <p:nvPr>
            <p:ph type="body" idx="1"/>
          </p:nvPr>
        </p:nvSpPr>
        <p:spPr>
          <a:xfrm>
            <a:off x="3467103" y="13952225"/>
            <a:ext cx="37307520" cy="7200898"/>
          </a:xfrm>
        </p:spPr>
        <p:txBody>
          <a:bodyPr anchor="b"/>
          <a:lstStyle>
            <a:lvl1pPr marL="0" indent="0">
              <a:buNone/>
              <a:defRPr sz="10500">
                <a:solidFill>
                  <a:schemeClr val="tx1">
                    <a:tint val="75000"/>
                  </a:schemeClr>
                </a:solidFill>
              </a:defRPr>
            </a:lvl1pPr>
            <a:lvl2pPr marL="2403546" indent="0">
              <a:buNone/>
              <a:defRPr sz="9500">
                <a:solidFill>
                  <a:schemeClr val="tx1">
                    <a:tint val="75000"/>
                  </a:schemeClr>
                </a:solidFill>
              </a:defRPr>
            </a:lvl2pPr>
            <a:lvl3pPr marL="4807092" indent="0">
              <a:buNone/>
              <a:defRPr sz="8400">
                <a:solidFill>
                  <a:schemeClr val="tx1">
                    <a:tint val="75000"/>
                  </a:schemeClr>
                </a:solidFill>
              </a:defRPr>
            </a:lvl3pPr>
            <a:lvl4pPr marL="7210638" indent="0">
              <a:buNone/>
              <a:defRPr sz="7400">
                <a:solidFill>
                  <a:schemeClr val="tx1">
                    <a:tint val="75000"/>
                  </a:schemeClr>
                </a:solidFill>
              </a:defRPr>
            </a:lvl4pPr>
            <a:lvl5pPr marL="9614184" indent="0">
              <a:buNone/>
              <a:defRPr sz="7400">
                <a:solidFill>
                  <a:schemeClr val="tx1">
                    <a:tint val="75000"/>
                  </a:schemeClr>
                </a:solidFill>
              </a:defRPr>
            </a:lvl5pPr>
            <a:lvl6pPr marL="12017731" indent="0">
              <a:buNone/>
              <a:defRPr sz="7400">
                <a:solidFill>
                  <a:schemeClr val="tx1">
                    <a:tint val="75000"/>
                  </a:schemeClr>
                </a:solidFill>
              </a:defRPr>
            </a:lvl6pPr>
            <a:lvl7pPr marL="14421277" indent="0">
              <a:buNone/>
              <a:defRPr sz="7400">
                <a:solidFill>
                  <a:schemeClr val="tx1">
                    <a:tint val="75000"/>
                  </a:schemeClr>
                </a:solidFill>
              </a:defRPr>
            </a:lvl7pPr>
            <a:lvl8pPr marL="16824823" indent="0">
              <a:buNone/>
              <a:defRPr sz="7400">
                <a:solidFill>
                  <a:schemeClr val="tx1">
                    <a:tint val="75000"/>
                  </a:schemeClr>
                </a:solidFill>
              </a:defRPr>
            </a:lvl8pPr>
            <a:lvl9pPr marL="19228369" indent="0">
              <a:buNone/>
              <a:defRPr sz="7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D4C4CA-94A1-834E-A2BA-CE4D58E93A41}" type="datetimeFigureOut">
              <a:rPr lang="en-US" smtClean="0"/>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2800635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291064" y="36865560"/>
            <a:ext cx="110238537" cy="104279702"/>
          </a:xfrm>
        </p:spPr>
        <p:txBody>
          <a:bodyPr/>
          <a:lstStyle>
            <a:lvl1pPr>
              <a:defRPr sz="14700"/>
            </a:lvl1pPr>
            <a:lvl2pPr>
              <a:defRPr sz="12600"/>
            </a:lvl2pPr>
            <a:lvl3pPr>
              <a:defRPr sz="10500"/>
            </a:lvl3pPr>
            <a:lvl4pPr>
              <a:defRPr sz="9500"/>
            </a:lvl4pPr>
            <a:lvl5pPr>
              <a:defRPr sz="9500"/>
            </a:lvl5pPr>
            <a:lvl6pPr>
              <a:defRPr sz="9500"/>
            </a:lvl6pPr>
            <a:lvl7pPr>
              <a:defRPr sz="9500"/>
            </a:lvl7pPr>
            <a:lvl8pPr>
              <a:defRPr sz="9500"/>
            </a:lvl8pPr>
            <a:lvl9pPr>
              <a:defRPr sz="9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3261124" y="36865560"/>
            <a:ext cx="110238543" cy="104279702"/>
          </a:xfrm>
        </p:spPr>
        <p:txBody>
          <a:bodyPr/>
          <a:lstStyle>
            <a:lvl1pPr>
              <a:defRPr sz="14700"/>
            </a:lvl1pPr>
            <a:lvl2pPr>
              <a:defRPr sz="12600"/>
            </a:lvl2pPr>
            <a:lvl3pPr>
              <a:defRPr sz="10500"/>
            </a:lvl3pPr>
            <a:lvl4pPr>
              <a:defRPr sz="9500"/>
            </a:lvl4pPr>
            <a:lvl5pPr>
              <a:defRPr sz="9500"/>
            </a:lvl5pPr>
            <a:lvl6pPr>
              <a:defRPr sz="9500"/>
            </a:lvl6pPr>
            <a:lvl7pPr>
              <a:defRPr sz="9500"/>
            </a:lvl7pPr>
            <a:lvl8pPr>
              <a:defRPr sz="9500"/>
            </a:lvl8pPr>
            <a:lvl9pPr>
              <a:defRPr sz="9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5D4C4CA-94A1-834E-A2BA-CE4D58E93A41}" type="datetimeFigureOut">
              <a:rPr lang="en-US" smtClean="0"/>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239947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2"/>
            <a:ext cx="39502080"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0" y="7368542"/>
            <a:ext cx="19392903" cy="3070858"/>
          </a:xfrm>
        </p:spPr>
        <p:txBody>
          <a:bodyPr anchor="b"/>
          <a:lstStyle>
            <a:lvl1pPr marL="0" indent="0">
              <a:buNone/>
              <a:defRPr sz="12600" b="1"/>
            </a:lvl1pPr>
            <a:lvl2pPr marL="2403546" indent="0">
              <a:buNone/>
              <a:defRPr sz="10500" b="1"/>
            </a:lvl2pPr>
            <a:lvl3pPr marL="4807092" indent="0">
              <a:buNone/>
              <a:defRPr sz="9500" b="1"/>
            </a:lvl3pPr>
            <a:lvl4pPr marL="7210638" indent="0">
              <a:buNone/>
              <a:defRPr sz="8400" b="1"/>
            </a:lvl4pPr>
            <a:lvl5pPr marL="9614184" indent="0">
              <a:buNone/>
              <a:defRPr sz="8400" b="1"/>
            </a:lvl5pPr>
            <a:lvl6pPr marL="12017731" indent="0">
              <a:buNone/>
              <a:defRPr sz="8400" b="1"/>
            </a:lvl6pPr>
            <a:lvl7pPr marL="14421277" indent="0">
              <a:buNone/>
              <a:defRPr sz="8400" b="1"/>
            </a:lvl7pPr>
            <a:lvl8pPr marL="16824823" indent="0">
              <a:buNone/>
              <a:defRPr sz="8400" b="1"/>
            </a:lvl8pPr>
            <a:lvl9pPr marL="19228369" indent="0">
              <a:buNone/>
              <a:defRPr sz="8400" b="1"/>
            </a:lvl9pPr>
          </a:lstStyle>
          <a:p>
            <a:pPr lvl="0"/>
            <a:r>
              <a:rPr lang="en-US"/>
              <a:t>Click to edit Master text styles</a:t>
            </a:r>
          </a:p>
        </p:txBody>
      </p:sp>
      <p:sp>
        <p:nvSpPr>
          <p:cNvPr id="4" name="Content Placeholder 3"/>
          <p:cNvSpPr>
            <a:spLocks noGrp="1"/>
          </p:cNvSpPr>
          <p:nvPr>
            <p:ph sz="half" idx="2"/>
          </p:nvPr>
        </p:nvSpPr>
        <p:spPr>
          <a:xfrm>
            <a:off x="2194560" y="10439400"/>
            <a:ext cx="19392903" cy="18966182"/>
          </a:xfrm>
        </p:spPr>
        <p:txBody>
          <a:bodyPr/>
          <a:lstStyle>
            <a:lvl1pPr>
              <a:defRPr sz="12600"/>
            </a:lvl1pPr>
            <a:lvl2pPr>
              <a:defRPr sz="10500"/>
            </a:lvl2pPr>
            <a:lvl3pPr>
              <a:defRPr sz="9500"/>
            </a:lvl3pPr>
            <a:lvl4pPr>
              <a:defRPr sz="8400"/>
            </a:lvl4pPr>
            <a:lvl5pPr>
              <a:defRPr sz="8400"/>
            </a:lvl5pPr>
            <a:lvl6pPr>
              <a:defRPr sz="8400"/>
            </a:lvl6pPr>
            <a:lvl7pPr>
              <a:defRPr sz="8400"/>
            </a:lvl7pPr>
            <a:lvl8pPr>
              <a:defRPr sz="8400"/>
            </a:lvl8pPr>
            <a:lvl9pPr>
              <a:defRPr sz="8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3" y="7368542"/>
            <a:ext cx="19400520" cy="3070858"/>
          </a:xfrm>
        </p:spPr>
        <p:txBody>
          <a:bodyPr anchor="b"/>
          <a:lstStyle>
            <a:lvl1pPr marL="0" indent="0">
              <a:buNone/>
              <a:defRPr sz="12600" b="1"/>
            </a:lvl1pPr>
            <a:lvl2pPr marL="2403546" indent="0">
              <a:buNone/>
              <a:defRPr sz="10500" b="1"/>
            </a:lvl2pPr>
            <a:lvl3pPr marL="4807092" indent="0">
              <a:buNone/>
              <a:defRPr sz="9500" b="1"/>
            </a:lvl3pPr>
            <a:lvl4pPr marL="7210638" indent="0">
              <a:buNone/>
              <a:defRPr sz="8400" b="1"/>
            </a:lvl4pPr>
            <a:lvl5pPr marL="9614184" indent="0">
              <a:buNone/>
              <a:defRPr sz="8400" b="1"/>
            </a:lvl5pPr>
            <a:lvl6pPr marL="12017731" indent="0">
              <a:buNone/>
              <a:defRPr sz="8400" b="1"/>
            </a:lvl6pPr>
            <a:lvl7pPr marL="14421277" indent="0">
              <a:buNone/>
              <a:defRPr sz="8400" b="1"/>
            </a:lvl7pPr>
            <a:lvl8pPr marL="16824823" indent="0">
              <a:buNone/>
              <a:defRPr sz="8400" b="1"/>
            </a:lvl8pPr>
            <a:lvl9pPr marL="19228369" indent="0">
              <a:buNone/>
              <a:defRPr sz="8400" b="1"/>
            </a:lvl9pPr>
          </a:lstStyle>
          <a:p>
            <a:pPr lvl="0"/>
            <a:r>
              <a:rPr lang="en-US"/>
              <a:t>Click to edit Master text styles</a:t>
            </a:r>
          </a:p>
        </p:txBody>
      </p:sp>
      <p:sp>
        <p:nvSpPr>
          <p:cNvPr id="6" name="Content Placeholder 5"/>
          <p:cNvSpPr>
            <a:spLocks noGrp="1"/>
          </p:cNvSpPr>
          <p:nvPr>
            <p:ph sz="quarter" idx="4"/>
          </p:nvPr>
        </p:nvSpPr>
        <p:spPr>
          <a:xfrm>
            <a:off x="22296123" y="10439400"/>
            <a:ext cx="19400520" cy="18966182"/>
          </a:xfrm>
        </p:spPr>
        <p:txBody>
          <a:bodyPr/>
          <a:lstStyle>
            <a:lvl1pPr>
              <a:defRPr sz="12600"/>
            </a:lvl1pPr>
            <a:lvl2pPr>
              <a:defRPr sz="10500"/>
            </a:lvl2pPr>
            <a:lvl3pPr>
              <a:defRPr sz="9500"/>
            </a:lvl3pPr>
            <a:lvl4pPr>
              <a:defRPr sz="8400"/>
            </a:lvl4pPr>
            <a:lvl5pPr>
              <a:defRPr sz="8400"/>
            </a:lvl5pPr>
            <a:lvl6pPr>
              <a:defRPr sz="8400"/>
            </a:lvl6pPr>
            <a:lvl7pPr>
              <a:defRPr sz="8400"/>
            </a:lvl7pPr>
            <a:lvl8pPr>
              <a:defRPr sz="8400"/>
            </a:lvl8pPr>
            <a:lvl9pPr>
              <a:defRPr sz="8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5D4C4CA-94A1-834E-A2BA-CE4D58E93A41}" type="datetimeFigureOut">
              <a:rPr lang="en-US" smtClean="0"/>
              <a:t>4/17/2024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1572439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5D4C4CA-94A1-834E-A2BA-CE4D58E93A41}" type="datetimeFigureOut">
              <a:rPr lang="en-US" smtClean="0"/>
              <a:t>4/17/2024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1948789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D4C4CA-94A1-834E-A2BA-CE4D58E93A41}" type="datetimeFigureOut">
              <a:rPr lang="en-US" smtClean="0"/>
              <a:t>4/17/2024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1149775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4" y="1310640"/>
            <a:ext cx="14439903" cy="5577840"/>
          </a:xfrm>
        </p:spPr>
        <p:txBody>
          <a:bodyPr anchor="b"/>
          <a:lstStyle>
            <a:lvl1pPr algn="l">
              <a:defRPr sz="10500" b="1"/>
            </a:lvl1pPr>
          </a:lstStyle>
          <a:p>
            <a:r>
              <a:rPr lang="en-US"/>
              <a:t>Click to edit Master title style</a:t>
            </a:r>
          </a:p>
        </p:txBody>
      </p:sp>
      <p:sp>
        <p:nvSpPr>
          <p:cNvPr id="3" name="Content Placeholder 2"/>
          <p:cNvSpPr>
            <a:spLocks noGrp="1"/>
          </p:cNvSpPr>
          <p:nvPr>
            <p:ph idx="1"/>
          </p:nvPr>
        </p:nvSpPr>
        <p:spPr>
          <a:xfrm>
            <a:off x="17160240" y="1310643"/>
            <a:ext cx="24536400" cy="28094942"/>
          </a:xfrm>
        </p:spPr>
        <p:txBody>
          <a:bodyPr/>
          <a:lstStyle>
            <a:lvl1pPr>
              <a:defRPr sz="16800"/>
            </a:lvl1pPr>
            <a:lvl2pPr>
              <a:defRPr sz="14700"/>
            </a:lvl2pPr>
            <a:lvl3pPr>
              <a:defRPr sz="12600"/>
            </a:lvl3pPr>
            <a:lvl4pPr>
              <a:defRPr sz="10500"/>
            </a:lvl4pPr>
            <a:lvl5pPr>
              <a:defRPr sz="10500"/>
            </a:lvl5pPr>
            <a:lvl6pPr>
              <a:defRPr sz="10500"/>
            </a:lvl6pPr>
            <a:lvl7pPr>
              <a:defRPr sz="10500"/>
            </a:lvl7pPr>
            <a:lvl8pPr>
              <a:defRPr sz="10500"/>
            </a:lvl8pPr>
            <a:lvl9pPr>
              <a:defRPr sz="10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4" y="6888483"/>
            <a:ext cx="14439903" cy="22517102"/>
          </a:xfrm>
        </p:spPr>
        <p:txBody>
          <a:bodyPr/>
          <a:lstStyle>
            <a:lvl1pPr marL="0" indent="0">
              <a:buNone/>
              <a:defRPr sz="7400"/>
            </a:lvl1pPr>
            <a:lvl2pPr marL="2403546" indent="0">
              <a:buNone/>
              <a:defRPr sz="6300"/>
            </a:lvl2pPr>
            <a:lvl3pPr marL="4807092" indent="0">
              <a:buNone/>
              <a:defRPr sz="5300"/>
            </a:lvl3pPr>
            <a:lvl4pPr marL="7210638" indent="0">
              <a:buNone/>
              <a:defRPr sz="4700"/>
            </a:lvl4pPr>
            <a:lvl5pPr marL="9614184" indent="0">
              <a:buNone/>
              <a:defRPr sz="4700"/>
            </a:lvl5pPr>
            <a:lvl6pPr marL="12017731" indent="0">
              <a:buNone/>
              <a:defRPr sz="4700"/>
            </a:lvl6pPr>
            <a:lvl7pPr marL="14421277" indent="0">
              <a:buNone/>
              <a:defRPr sz="4700"/>
            </a:lvl7pPr>
            <a:lvl8pPr marL="16824823" indent="0">
              <a:buNone/>
              <a:defRPr sz="4700"/>
            </a:lvl8pPr>
            <a:lvl9pPr marL="19228369" indent="0">
              <a:buNone/>
              <a:defRPr sz="4700"/>
            </a:lvl9pPr>
          </a:lstStyle>
          <a:p>
            <a:pPr lvl="0"/>
            <a:r>
              <a:rPr lang="en-US"/>
              <a:t>Click to edit Master text styles</a:t>
            </a:r>
          </a:p>
        </p:txBody>
      </p:sp>
      <p:sp>
        <p:nvSpPr>
          <p:cNvPr id="5" name="Date Placeholder 4"/>
          <p:cNvSpPr>
            <a:spLocks noGrp="1"/>
          </p:cNvSpPr>
          <p:nvPr>
            <p:ph type="dt" sz="half" idx="10"/>
          </p:nvPr>
        </p:nvSpPr>
        <p:spPr/>
        <p:txBody>
          <a:bodyPr/>
          <a:lstStyle/>
          <a:p>
            <a:fld id="{85D4C4CA-94A1-834E-A2BA-CE4D58E93A41}" type="datetimeFigureOut">
              <a:rPr lang="en-US" smtClean="0"/>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1435646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23042880"/>
            <a:ext cx="26334720" cy="2720342"/>
          </a:xfrm>
        </p:spPr>
        <p:txBody>
          <a:bodyPr anchor="b"/>
          <a:lstStyle>
            <a:lvl1pPr algn="l">
              <a:defRPr sz="10500" b="1"/>
            </a:lvl1pPr>
          </a:lstStyle>
          <a:p>
            <a:r>
              <a:rPr lang="en-US"/>
              <a:t>Click to edit Master title style</a:t>
            </a:r>
          </a:p>
        </p:txBody>
      </p:sp>
      <p:sp>
        <p:nvSpPr>
          <p:cNvPr id="3" name="Picture Placeholder 2"/>
          <p:cNvSpPr>
            <a:spLocks noGrp="1"/>
          </p:cNvSpPr>
          <p:nvPr>
            <p:ph type="pic" idx="1"/>
          </p:nvPr>
        </p:nvSpPr>
        <p:spPr>
          <a:xfrm>
            <a:off x="8602983" y="2941320"/>
            <a:ext cx="26334720" cy="19751040"/>
          </a:xfrm>
        </p:spPr>
        <p:txBody>
          <a:bodyPr/>
          <a:lstStyle>
            <a:lvl1pPr marL="0" indent="0">
              <a:buNone/>
              <a:defRPr sz="16800"/>
            </a:lvl1pPr>
            <a:lvl2pPr marL="2403546" indent="0">
              <a:buNone/>
              <a:defRPr sz="14700"/>
            </a:lvl2pPr>
            <a:lvl3pPr marL="4807092" indent="0">
              <a:buNone/>
              <a:defRPr sz="12600"/>
            </a:lvl3pPr>
            <a:lvl4pPr marL="7210638" indent="0">
              <a:buNone/>
              <a:defRPr sz="10500"/>
            </a:lvl4pPr>
            <a:lvl5pPr marL="9614184" indent="0">
              <a:buNone/>
              <a:defRPr sz="10500"/>
            </a:lvl5pPr>
            <a:lvl6pPr marL="12017731" indent="0">
              <a:buNone/>
              <a:defRPr sz="10500"/>
            </a:lvl6pPr>
            <a:lvl7pPr marL="14421277" indent="0">
              <a:buNone/>
              <a:defRPr sz="10500"/>
            </a:lvl7pPr>
            <a:lvl8pPr marL="16824823" indent="0">
              <a:buNone/>
              <a:defRPr sz="10500"/>
            </a:lvl8pPr>
            <a:lvl9pPr marL="19228369" indent="0">
              <a:buNone/>
              <a:defRPr sz="10500"/>
            </a:lvl9pPr>
          </a:lstStyle>
          <a:p>
            <a:r>
              <a:rPr lang="en-US"/>
              <a:t>Click icon to add picture</a:t>
            </a:r>
          </a:p>
        </p:txBody>
      </p:sp>
      <p:sp>
        <p:nvSpPr>
          <p:cNvPr id="4" name="Text Placeholder 3"/>
          <p:cNvSpPr>
            <a:spLocks noGrp="1"/>
          </p:cNvSpPr>
          <p:nvPr>
            <p:ph type="body" sz="half" idx="2"/>
          </p:nvPr>
        </p:nvSpPr>
        <p:spPr>
          <a:xfrm>
            <a:off x="8602983" y="25763222"/>
            <a:ext cx="26334720" cy="3863338"/>
          </a:xfrm>
        </p:spPr>
        <p:txBody>
          <a:bodyPr/>
          <a:lstStyle>
            <a:lvl1pPr marL="0" indent="0">
              <a:buNone/>
              <a:defRPr sz="7400"/>
            </a:lvl1pPr>
            <a:lvl2pPr marL="2403546" indent="0">
              <a:buNone/>
              <a:defRPr sz="6300"/>
            </a:lvl2pPr>
            <a:lvl3pPr marL="4807092" indent="0">
              <a:buNone/>
              <a:defRPr sz="5300"/>
            </a:lvl3pPr>
            <a:lvl4pPr marL="7210638" indent="0">
              <a:buNone/>
              <a:defRPr sz="4700"/>
            </a:lvl4pPr>
            <a:lvl5pPr marL="9614184" indent="0">
              <a:buNone/>
              <a:defRPr sz="4700"/>
            </a:lvl5pPr>
            <a:lvl6pPr marL="12017731" indent="0">
              <a:buNone/>
              <a:defRPr sz="4700"/>
            </a:lvl6pPr>
            <a:lvl7pPr marL="14421277" indent="0">
              <a:buNone/>
              <a:defRPr sz="4700"/>
            </a:lvl7pPr>
            <a:lvl8pPr marL="16824823" indent="0">
              <a:buNone/>
              <a:defRPr sz="4700"/>
            </a:lvl8pPr>
            <a:lvl9pPr marL="19228369" indent="0">
              <a:buNone/>
              <a:defRPr sz="4700"/>
            </a:lvl9pPr>
          </a:lstStyle>
          <a:p>
            <a:pPr lvl="0"/>
            <a:r>
              <a:rPr lang="en-US"/>
              <a:t>Click to edit Master text styles</a:t>
            </a:r>
          </a:p>
        </p:txBody>
      </p:sp>
      <p:sp>
        <p:nvSpPr>
          <p:cNvPr id="5" name="Date Placeholder 4"/>
          <p:cNvSpPr>
            <a:spLocks noGrp="1"/>
          </p:cNvSpPr>
          <p:nvPr>
            <p:ph type="dt" sz="half" idx="10"/>
          </p:nvPr>
        </p:nvSpPr>
        <p:spPr/>
        <p:txBody>
          <a:bodyPr/>
          <a:lstStyle/>
          <a:p>
            <a:fld id="{85D4C4CA-94A1-834E-A2BA-CE4D58E93A41}" type="datetimeFigureOut">
              <a:rPr lang="en-US" smtClean="0"/>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973763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2"/>
            <a:ext cx="39502080" cy="5486400"/>
          </a:xfrm>
          <a:prstGeom prst="rect">
            <a:avLst/>
          </a:prstGeom>
        </p:spPr>
        <p:txBody>
          <a:bodyPr vert="horz" lIns="480709" tIns="240355" rIns="480709" bIns="240355" rtlCol="0" anchor="ctr">
            <a:normAutofit/>
          </a:bodyPr>
          <a:lstStyle/>
          <a:p>
            <a:r>
              <a:rPr lang="en-US"/>
              <a:t>Click to edit Master title style</a:t>
            </a:r>
          </a:p>
        </p:txBody>
      </p:sp>
      <p:sp>
        <p:nvSpPr>
          <p:cNvPr id="3" name="Text Placeholder 2"/>
          <p:cNvSpPr>
            <a:spLocks noGrp="1"/>
          </p:cNvSpPr>
          <p:nvPr>
            <p:ph type="body" idx="1"/>
          </p:nvPr>
        </p:nvSpPr>
        <p:spPr>
          <a:xfrm>
            <a:off x="2194560" y="7680963"/>
            <a:ext cx="39502080" cy="21724622"/>
          </a:xfrm>
          <a:prstGeom prst="rect">
            <a:avLst/>
          </a:prstGeom>
        </p:spPr>
        <p:txBody>
          <a:bodyPr vert="horz" lIns="480709" tIns="240355" rIns="480709" bIns="240355"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2"/>
            <a:ext cx="10241280" cy="1752600"/>
          </a:xfrm>
          <a:prstGeom prst="rect">
            <a:avLst/>
          </a:prstGeom>
        </p:spPr>
        <p:txBody>
          <a:bodyPr vert="horz" lIns="480709" tIns="240355" rIns="480709" bIns="240355" rtlCol="0" anchor="ctr"/>
          <a:lstStyle>
            <a:lvl1pPr algn="l">
              <a:defRPr sz="6300">
                <a:solidFill>
                  <a:schemeClr val="tx1">
                    <a:tint val="75000"/>
                  </a:schemeClr>
                </a:solidFill>
              </a:defRPr>
            </a:lvl1pPr>
          </a:lstStyle>
          <a:p>
            <a:fld id="{85D4C4CA-94A1-834E-A2BA-CE4D58E93A41}" type="datetimeFigureOut">
              <a:rPr lang="en-US" smtClean="0"/>
              <a:t>4/17/2024</a:t>
            </a:fld>
            <a:endParaRPr lang="en-US"/>
          </a:p>
        </p:txBody>
      </p:sp>
      <p:sp>
        <p:nvSpPr>
          <p:cNvPr id="5" name="Footer Placeholder 4"/>
          <p:cNvSpPr>
            <a:spLocks noGrp="1"/>
          </p:cNvSpPr>
          <p:nvPr>
            <p:ph type="ftr" sz="quarter" idx="3"/>
          </p:nvPr>
        </p:nvSpPr>
        <p:spPr>
          <a:xfrm>
            <a:off x="14996160" y="30510482"/>
            <a:ext cx="13898880" cy="1752600"/>
          </a:xfrm>
          <a:prstGeom prst="rect">
            <a:avLst/>
          </a:prstGeom>
        </p:spPr>
        <p:txBody>
          <a:bodyPr vert="horz" lIns="480709" tIns="240355" rIns="480709" bIns="240355" rtlCol="0" anchor="ctr"/>
          <a:lstStyle>
            <a:lvl1pPr algn="ctr">
              <a:defRPr sz="63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2"/>
            <a:ext cx="10241280" cy="1752600"/>
          </a:xfrm>
          <a:prstGeom prst="rect">
            <a:avLst/>
          </a:prstGeom>
        </p:spPr>
        <p:txBody>
          <a:bodyPr vert="horz" lIns="480709" tIns="240355" rIns="480709" bIns="240355" rtlCol="0" anchor="ctr"/>
          <a:lstStyle>
            <a:lvl1pPr algn="r">
              <a:defRPr sz="6300">
                <a:solidFill>
                  <a:schemeClr val="tx1">
                    <a:tint val="75000"/>
                  </a:schemeClr>
                </a:solidFill>
              </a:defRPr>
            </a:lvl1pPr>
          </a:lstStyle>
          <a:p>
            <a:fld id="{D76FB06D-23CD-0545-AB49-68006C960DF0}" type="slidenum">
              <a:rPr lang="en-US" smtClean="0"/>
              <a:t>‹#›</a:t>
            </a:fld>
            <a:endParaRPr lang="en-US"/>
          </a:p>
        </p:txBody>
      </p:sp>
    </p:spTree>
    <p:extLst>
      <p:ext uri="{BB962C8B-B14F-4D97-AF65-F5344CB8AC3E}">
        <p14:creationId xmlns:p14="http://schemas.microsoft.com/office/powerpoint/2010/main" val="41617867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403546" rtl="0" eaLnBrk="1" latinLnBrk="0" hangingPunct="1">
        <a:spcBef>
          <a:spcPct val="0"/>
        </a:spcBef>
        <a:buNone/>
        <a:defRPr sz="23100" kern="1200">
          <a:solidFill>
            <a:schemeClr val="tx1"/>
          </a:solidFill>
          <a:latin typeface="+mj-lt"/>
          <a:ea typeface="+mj-ea"/>
          <a:cs typeface="+mj-cs"/>
        </a:defRPr>
      </a:lvl1pPr>
    </p:titleStyle>
    <p:bodyStyle>
      <a:lvl1pPr marL="1802660" indent="-1802660" algn="l" defTabSz="2403546" rtl="0" eaLnBrk="1" latinLnBrk="0" hangingPunct="1">
        <a:spcBef>
          <a:spcPct val="20000"/>
        </a:spcBef>
        <a:buFont typeface="Arial"/>
        <a:buChar char="•"/>
        <a:defRPr sz="16800" kern="1200">
          <a:solidFill>
            <a:schemeClr val="tx1"/>
          </a:solidFill>
          <a:latin typeface="+mn-lt"/>
          <a:ea typeface="+mn-ea"/>
          <a:cs typeface="+mn-cs"/>
        </a:defRPr>
      </a:lvl1pPr>
      <a:lvl2pPr marL="3905762" indent="-1502216" algn="l" defTabSz="2403546" rtl="0" eaLnBrk="1" latinLnBrk="0" hangingPunct="1">
        <a:spcBef>
          <a:spcPct val="20000"/>
        </a:spcBef>
        <a:buFont typeface="Arial"/>
        <a:buChar char="–"/>
        <a:defRPr sz="14700" kern="1200">
          <a:solidFill>
            <a:schemeClr val="tx1"/>
          </a:solidFill>
          <a:latin typeface="+mn-lt"/>
          <a:ea typeface="+mn-ea"/>
          <a:cs typeface="+mn-cs"/>
        </a:defRPr>
      </a:lvl2pPr>
      <a:lvl3pPr marL="6008865" indent="-1201773" algn="l" defTabSz="2403546" rtl="0" eaLnBrk="1" latinLnBrk="0" hangingPunct="1">
        <a:spcBef>
          <a:spcPct val="20000"/>
        </a:spcBef>
        <a:buFont typeface="Arial"/>
        <a:buChar char="•"/>
        <a:defRPr sz="12600" kern="1200">
          <a:solidFill>
            <a:schemeClr val="tx1"/>
          </a:solidFill>
          <a:latin typeface="+mn-lt"/>
          <a:ea typeface="+mn-ea"/>
          <a:cs typeface="+mn-cs"/>
        </a:defRPr>
      </a:lvl3pPr>
      <a:lvl4pPr marL="8412411" indent="-1201773" algn="l" defTabSz="2403546" rtl="0" eaLnBrk="1" latinLnBrk="0" hangingPunct="1">
        <a:spcBef>
          <a:spcPct val="20000"/>
        </a:spcBef>
        <a:buFont typeface="Arial"/>
        <a:buChar char="–"/>
        <a:defRPr sz="10500" kern="1200">
          <a:solidFill>
            <a:schemeClr val="tx1"/>
          </a:solidFill>
          <a:latin typeface="+mn-lt"/>
          <a:ea typeface="+mn-ea"/>
          <a:cs typeface="+mn-cs"/>
        </a:defRPr>
      </a:lvl4pPr>
      <a:lvl5pPr marL="10815958" indent="-1201773" algn="l" defTabSz="2403546" rtl="0" eaLnBrk="1" latinLnBrk="0" hangingPunct="1">
        <a:spcBef>
          <a:spcPct val="20000"/>
        </a:spcBef>
        <a:buFont typeface="Arial"/>
        <a:buChar char="»"/>
        <a:defRPr sz="10500" kern="1200">
          <a:solidFill>
            <a:schemeClr val="tx1"/>
          </a:solidFill>
          <a:latin typeface="+mn-lt"/>
          <a:ea typeface="+mn-ea"/>
          <a:cs typeface="+mn-cs"/>
        </a:defRPr>
      </a:lvl5pPr>
      <a:lvl6pPr marL="13219504" indent="-1201773" algn="l" defTabSz="2403546" rtl="0" eaLnBrk="1" latinLnBrk="0" hangingPunct="1">
        <a:spcBef>
          <a:spcPct val="20000"/>
        </a:spcBef>
        <a:buFont typeface="Arial"/>
        <a:buChar char="•"/>
        <a:defRPr sz="10500" kern="1200">
          <a:solidFill>
            <a:schemeClr val="tx1"/>
          </a:solidFill>
          <a:latin typeface="+mn-lt"/>
          <a:ea typeface="+mn-ea"/>
          <a:cs typeface="+mn-cs"/>
        </a:defRPr>
      </a:lvl6pPr>
      <a:lvl7pPr marL="15623050" indent="-1201773" algn="l" defTabSz="2403546" rtl="0" eaLnBrk="1" latinLnBrk="0" hangingPunct="1">
        <a:spcBef>
          <a:spcPct val="20000"/>
        </a:spcBef>
        <a:buFont typeface="Arial"/>
        <a:buChar char="•"/>
        <a:defRPr sz="10500" kern="1200">
          <a:solidFill>
            <a:schemeClr val="tx1"/>
          </a:solidFill>
          <a:latin typeface="+mn-lt"/>
          <a:ea typeface="+mn-ea"/>
          <a:cs typeface="+mn-cs"/>
        </a:defRPr>
      </a:lvl7pPr>
      <a:lvl8pPr marL="18026596" indent="-1201773" algn="l" defTabSz="2403546" rtl="0" eaLnBrk="1" latinLnBrk="0" hangingPunct="1">
        <a:spcBef>
          <a:spcPct val="20000"/>
        </a:spcBef>
        <a:buFont typeface="Arial"/>
        <a:buChar char="•"/>
        <a:defRPr sz="10500" kern="1200">
          <a:solidFill>
            <a:schemeClr val="tx1"/>
          </a:solidFill>
          <a:latin typeface="+mn-lt"/>
          <a:ea typeface="+mn-ea"/>
          <a:cs typeface="+mn-cs"/>
        </a:defRPr>
      </a:lvl8pPr>
      <a:lvl9pPr marL="20430142" indent="-1201773" algn="l" defTabSz="2403546" rtl="0" eaLnBrk="1" latinLnBrk="0" hangingPunct="1">
        <a:spcBef>
          <a:spcPct val="20000"/>
        </a:spcBef>
        <a:buFont typeface="Arial"/>
        <a:buChar char="•"/>
        <a:defRPr sz="10500" kern="1200">
          <a:solidFill>
            <a:schemeClr val="tx1"/>
          </a:solidFill>
          <a:latin typeface="+mn-lt"/>
          <a:ea typeface="+mn-ea"/>
          <a:cs typeface="+mn-cs"/>
        </a:defRPr>
      </a:lvl9pPr>
    </p:bodyStyle>
    <p:otherStyle>
      <a:defPPr>
        <a:defRPr lang="en-US"/>
      </a:defPPr>
      <a:lvl1pPr marL="0" algn="l" defTabSz="2403546" rtl="0" eaLnBrk="1" latinLnBrk="0" hangingPunct="1">
        <a:defRPr sz="9500" kern="1200">
          <a:solidFill>
            <a:schemeClr val="tx1"/>
          </a:solidFill>
          <a:latin typeface="+mn-lt"/>
          <a:ea typeface="+mn-ea"/>
          <a:cs typeface="+mn-cs"/>
        </a:defRPr>
      </a:lvl1pPr>
      <a:lvl2pPr marL="2403546" algn="l" defTabSz="2403546" rtl="0" eaLnBrk="1" latinLnBrk="0" hangingPunct="1">
        <a:defRPr sz="9500" kern="1200">
          <a:solidFill>
            <a:schemeClr val="tx1"/>
          </a:solidFill>
          <a:latin typeface="+mn-lt"/>
          <a:ea typeface="+mn-ea"/>
          <a:cs typeface="+mn-cs"/>
        </a:defRPr>
      </a:lvl2pPr>
      <a:lvl3pPr marL="4807092" algn="l" defTabSz="2403546" rtl="0" eaLnBrk="1" latinLnBrk="0" hangingPunct="1">
        <a:defRPr sz="9500" kern="1200">
          <a:solidFill>
            <a:schemeClr val="tx1"/>
          </a:solidFill>
          <a:latin typeface="+mn-lt"/>
          <a:ea typeface="+mn-ea"/>
          <a:cs typeface="+mn-cs"/>
        </a:defRPr>
      </a:lvl3pPr>
      <a:lvl4pPr marL="7210638" algn="l" defTabSz="2403546" rtl="0" eaLnBrk="1" latinLnBrk="0" hangingPunct="1">
        <a:defRPr sz="9500" kern="1200">
          <a:solidFill>
            <a:schemeClr val="tx1"/>
          </a:solidFill>
          <a:latin typeface="+mn-lt"/>
          <a:ea typeface="+mn-ea"/>
          <a:cs typeface="+mn-cs"/>
        </a:defRPr>
      </a:lvl4pPr>
      <a:lvl5pPr marL="9614184" algn="l" defTabSz="2403546" rtl="0" eaLnBrk="1" latinLnBrk="0" hangingPunct="1">
        <a:defRPr sz="9500" kern="1200">
          <a:solidFill>
            <a:schemeClr val="tx1"/>
          </a:solidFill>
          <a:latin typeface="+mn-lt"/>
          <a:ea typeface="+mn-ea"/>
          <a:cs typeface="+mn-cs"/>
        </a:defRPr>
      </a:lvl5pPr>
      <a:lvl6pPr marL="12017731" algn="l" defTabSz="2403546" rtl="0" eaLnBrk="1" latinLnBrk="0" hangingPunct="1">
        <a:defRPr sz="9500" kern="1200">
          <a:solidFill>
            <a:schemeClr val="tx1"/>
          </a:solidFill>
          <a:latin typeface="+mn-lt"/>
          <a:ea typeface="+mn-ea"/>
          <a:cs typeface="+mn-cs"/>
        </a:defRPr>
      </a:lvl6pPr>
      <a:lvl7pPr marL="14421277" algn="l" defTabSz="2403546" rtl="0" eaLnBrk="1" latinLnBrk="0" hangingPunct="1">
        <a:defRPr sz="9500" kern="1200">
          <a:solidFill>
            <a:schemeClr val="tx1"/>
          </a:solidFill>
          <a:latin typeface="+mn-lt"/>
          <a:ea typeface="+mn-ea"/>
          <a:cs typeface="+mn-cs"/>
        </a:defRPr>
      </a:lvl7pPr>
      <a:lvl8pPr marL="16824823" algn="l" defTabSz="2403546" rtl="0" eaLnBrk="1" latinLnBrk="0" hangingPunct="1">
        <a:defRPr sz="9500" kern="1200">
          <a:solidFill>
            <a:schemeClr val="tx1"/>
          </a:solidFill>
          <a:latin typeface="+mn-lt"/>
          <a:ea typeface="+mn-ea"/>
          <a:cs typeface="+mn-cs"/>
        </a:defRPr>
      </a:lvl8pPr>
      <a:lvl9pPr marL="19228369" algn="l" defTabSz="2403546" rtl="0" eaLnBrk="1" latinLnBrk="0" hangingPunct="1">
        <a:defRPr sz="9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emf"/><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emf"/><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emf"/><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43880226" cy="3291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F2B011E-28EE-2841-7B73-DC6E471C0A03}"/>
              </a:ext>
            </a:extLst>
          </p:cNvPr>
          <p:cNvPicPr>
            <a:picLocks noChangeAspect="1"/>
          </p:cNvPicPr>
          <p:nvPr/>
        </p:nvPicPr>
        <p:blipFill rotWithShape="1">
          <a:blip r:embed="rId2"/>
          <a:srcRect t="10384" b="14616"/>
          <a:stretch/>
        </p:blipFill>
        <p:spPr>
          <a:xfrm>
            <a:off x="-10969" y="-149414"/>
            <a:ext cx="44090428" cy="33067814"/>
          </a:xfrm>
          <a:prstGeom prst="rect">
            <a:avLst/>
          </a:prstGeom>
        </p:spPr>
      </p:pic>
      <p:sp>
        <p:nvSpPr>
          <p:cNvPr id="20" name="Rectangle 1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596489"/>
            <a:ext cx="43891196" cy="15178301"/>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029E7C-96B2-2DAB-FD71-16BDDBF47135}"/>
              </a:ext>
            </a:extLst>
          </p:cNvPr>
          <p:cNvSpPr>
            <a:spLocks noGrp="1"/>
          </p:cNvSpPr>
          <p:nvPr>
            <p:ph type="ctrTitle"/>
          </p:nvPr>
        </p:nvSpPr>
        <p:spPr>
          <a:xfrm>
            <a:off x="3949214" y="7836274"/>
            <a:ext cx="36210240" cy="11935014"/>
          </a:xfrm>
          <a:effectLst>
            <a:outerShdw blurRad="50800" dist="38100" dir="2700000" algn="tl" rotWithShape="0">
              <a:prstClr val="black">
                <a:alpha val="40000"/>
              </a:prstClr>
            </a:outerShdw>
          </a:effectLst>
        </p:spPr>
        <p:txBody>
          <a:bodyPr>
            <a:normAutofit/>
          </a:bodyPr>
          <a:lstStyle/>
          <a:p>
            <a:r>
              <a:rPr lang="en-US" sz="21800" dirty="0">
                <a:ln w="12700">
                  <a:solidFill>
                    <a:schemeClr val="tx1"/>
                  </a:solidFill>
                </a:ln>
                <a:solidFill>
                  <a:srgbClr val="FFFFFF"/>
                </a:solidFill>
              </a:rPr>
              <a:t>C2MOS Latch – Shift Register</a:t>
            </a:r>
          </a:p>
        </p:txBody>
      </p:sp>
      <p:sp>
        <p:nvSpPr>
          <p:cNvPr id="3" name="Subtitle 2">
            <a:extLst>
              <a:ext uri="{FF2B5EF4-FFF2-40B4-BE49-F238E27FC236}">
                <a16:creationId xmlns:a16="http://schemas.microsoft.com/office/drawing/2014/main" id="{6C050CE5-6F29-77D2-904A-A03EE3F50E0D}"/>
              </a:ext>
            </a:extLst>
          </p:cNvPr>
          <p:cNvSpPr>
            <a:spLocks noGrp="1"/>
          </p:cNvSpPr>
          <p:nvPr>
            <p:ph type="subTitle" idx="1"/>
          </p:nvPr>
        </p:nvSpPr>
        <p:spPr>
          <a:xfrm>
            <a:off x="3960183" y="18185639"/>
            <a:ext cx="36210240" cy="6156994"/>
          </a:xfrm>
          <a:effectLst>
            <a:outerShdw blurRad="50800" dist="38100" dir="2700000" algn="tl" rotWithShape="0">
              <a:prstClr val="black">
                <a:alpha val="40000"/>
              </a:prstClr>
            </a:outerShdw>
          </a:effectLst>
        </p:spPr>
        <p:txBody>
          <a:bodyPr>
            <a:normAutofit/>
          </a:bodyPr>
          <a:lstStyle/>
          <a:p>
            <a:r>
              <a:rPr lang="en-US" dirty="0">
                <a:ln w="12700">
                  <a:solidFill>
                    <a:schemeClr val="tx1"/>
                  </a:solidFill>
                </a:ln>
                <a:solidFill>
                  <a:srgbClr val="FFFFFF"/>
                </a:solidFill>
              </a:rPr>
              <a:t>Alexander Shen, Brian Zhou, Hayley Chu</a:t>
            </a:r>
          </a:p>
        </p:txBody>
      </p:sp>
    </p:spTree>
    <p:extLst>
      <p:ext uri="{BB962C8B-B14F-4D97-AF65-F5344CB8AC3E}">
        <p14:creationId xmlns:p14="http://schemas.microsoft.com/office/powerpoint/2010/main" val="112042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ounded Rectangle 60">
            <a:extLst>
              <a:ext uri="{FF2B5EF4-FFF2-40B4-BE49-F238E27FC236}">
                <a16:creationId xmlns:a16="http://schemas.microsoft.com/office/drawing/2014/main" id="{AF31EED3-F2C3-50DC-BEAF-F9351C493741}"/>
              </a:ext>
            </a:extLst>
          </p:cNvPr>
          <p:cNvSpPr/>
          <p:nvPr/>
        </p:nvSpPr>
        <p:spPr>
          <a:xfrm>
            <a:off x="31009509" y="30056858"/>
            <a:ext cx="12580809" cy="701427"/>
          </a:xfrm>
          <a:prstGeom prst="roundRect">
            <a:avLst/>
          </a:prstGeom>
          <a:solidFill>
            <a:srgbClr val="002D7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069F4734-6AF3-8EFA-66D0-21D2D27CE071}"/>
              </a:ext>
            </a:extLst>
          </p:cNvPr>
          <p:cNvSpPr/>
          <p:nvPr/>
        </p:nvSpPr>
        <p:spPr>
          <a:xfrm>
            <a:off x="29837538" y="6946380"/>
            <a:ext cx="13516289" cy="22684962"/>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dirty="0">
              <a:solidFill>
                <a:schemeClr val="tx1"/>
              </a:solidFill>
            </a:endParaRPr>
          </a:p>
        </p:txBody>
      </p:sp>
      <p:sp>
        <p:nvSpPr>
          <p:cNvPr id="4" name="Rectangle 3"/>
          <p:cNvSpPr/>
          <p:nvPr/>
        </p:nvSpPr>
        <p:spPr>
          <a:xfrm>
            <a:off x="0" y="3"/>
            <a:ext cx="43891200" cy="6203875"/>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itle 1"/>
          <p:cNvSpPr txBox="1">
            <a:spLocks/>
          </p:cNvSpPr>
          <p:nvPr/>
        </p:nvSpPr>
        <p:spPr>
          <a:xfrm>
            <a:off x="6106886" y="1430093"/>
            <a:ext cx="31802950" cy="1446550"/>
          </a:xfrm>
          <a:prstGeom prst="rect">
            <a:avLst/>
          </a:prstGeom>
        </p:spPr>
        <p:txBody>
          <a:bodyPr wrap="square">
            <a:spAutoFit/>
          </a:bodyPr>
          <a:lstStyle>
            <a:lvl1pPr algn="ctr" defTabSz="2403546" rtl="0" eaLnBrk="1" latinLnBrk="0" hangingPunct="1">
              <a:spcBef>
                <a:spcPct val="0"/>
              </a:spcBef>
              <a:buNone/>
              <a:defRPr sz="23100" kern="1200">
                <a:solidFill>
                  <a:schemeClr val="tx1"/>
                </a:solidFill>
                <a:latin typeface="+mj-lt"/>
                <a:ea typeface="+mj-ea"/>
                <a:cs typeface="+mj-cs"/>
              </a:defRPr>
            </a:lvl1pPr>
          </a:lstStyle>
          <a:p>
            <a:r>
              <a:rPr lang="en-US" sz="8800" b="1" dirty="0">
                <a:solidFill>
                  <a:schemeClr val="bg1"/>
                </a:solidFill>
                <a:latin typeface="Arial" charset="0"/>
                <a:ea typeface="Arial" charset="0"/>
                <a:cs typeface="Arial" charset="0"/>
              </a:rPr>
              <a:t>Active Pixel Sensor Schematic</a:t>
            </a:r>
          </a:p>
        </p:txBody>
      </p:sp>
      <p:sp>
        <p:nvSpPr>
          <p:cNvPr id="8" name="Text Placeholder 4"/>
          <p:cNvSpPr txBox="1">
            <a:spLocks/>
          </p:cNvSpPr>
          <p:nvPr/>
        </p:nvSpPr>
        <p:spPr>
          <a:xfrm>
            <a:off x="2757399" y="3017755"/>
            <a:ext cx="38376403" cy="1224068"/>
          </a:xfrm>
          <a:prstGeom prst="rect">
            <a:avLst/>
          </a:prstGeom>
        </p:spPr>
        <p:txBody>
          <a:bodyPr vert="horz" wrap="square" lIns="480709" tIns="240355" rIns="480709" bIns="240355" rtlCol="0" anchor="ctr">
            <a:spAutoFit/>
          </a:bodyPr>
          <a:lstStyle>
            <a:defPPr>
              <a:defRPr lang="en-US"/>
            </a:defPPr>
            <a:lvl1pPr marL="0" algn="r" defTabSz="2403546" rtl="0" eaLnBrk="1" latinLnBrk="0" hangingPunct="1">
              <a:defRPr sz="6300" kern="1200">
                <a:solidFill>
                  <a:schemeClr val="tx1">
                    <a:tint val="75000"/>
                  </a:schemeClr>
                </a:solidFill>
                <a:latin typeface="+mn-lt"/>
                <a:ea typeface="+mn-ea"/>
                <a:cs typeface="+mn-cs"/>
              </a:defRPr>
            </a:lvl1pPr>
            <a:lvl2pPr marL="2403546" algn="l" defTabSz="2403546" rtl="0" eaLnBrk="1" latinLnBrk="0" hangingPunct="1">
              <a:defRPr sz="9500" kern="1200">
                <a:solidFill>
                  <a:schemeClr val="tx1"/>
                </a:solidFill>
                <a:latin typeface="+mn-lt"/>
                <a:ea typeface="+mn-ea"/>
                <a:cs typeface="+mn-cs"/>
              </a:defRPr>
            </a:lvl2pPr>
            <a:lvl3pPr marL="4807092" algn="l" defTabSz="2403546" rtl="0" eaLnBrk="1" latinLnBrk="0" hangingPunct="1">
              <a:defRPr sz="9500" kern="1200">
                <a:solidFill>
                  <a:schemeClr val="tx1"/>
                </a:solidFill>
                <a:latin typeface="+mn-lt"/>
                <a:ea typeface="+mn-ea"/>
                <a:cs typeface="+mn-cs"/>
              </a:defRPr>
            </a:lvl3pPr>
            <a:lvl4pPr marL="7210638" algn="l" defTabSz="2403546" rtl="0" eaLnBrk="1" latinLnBrk="0" hangingPunct="1">
              <a:defRPr sz="9500" kern="1200">
                <a:solidFill>
                  <a:schemeClr val="tx1"/>
                </a:solidFill>
                <a:latin typeface="+mn-lt"/>
                <a:ea typeface="+mn-ea"/>
                <a:cs typeface="+mn-cs"/>
              </a:defRPr>
            </a:lvl4pPr>
            <a:lvl5pPr marL="9614184" algn="l" defTabSz="2403546" rtl="0" eaLnBrk="1" latinLnBrk="0" hangingPunct="1">
              <a:defRPr sz="9500" kern="1200">
                <a:solidFill>
                  <a:schemeClr val="tx1"/>
                </a:solidFill>
                <a:latin typeface="+mn-lt"/>
                <a:ea typeface="+mn-ea"/>
                <a:cs typeface="+mn-cs"/>
              </a:defRPr>
            </a:lvl5pPr>
            <a:lvl6pPr marL="12017731" algn="l" defTabSz="2403546" rtl="0" eaLnBrk="1" latinLnBrk="0" hangingPunct="1">
              <a:defRPr sz="9500" kern="1200">
                <a:solidFill>
                  <a:schemeClr val="tx1"/>
                </a:solidFill>
                <a:latin typeface="+mn-lt"/>
                <a:ea typeface="+mn-ea"/>
                <a:cs typeface="+mn-cs"/>
              </a:defRPr>
            </a:lvl6pPr>
            <a:lvl7pPr marL="14421277" algn="l" defTabSz="2403546" rtl="0" eaLnBrk="1" latinLnBrk="0" hangingPunct="1">
              <a:defRPr sz="9500" kern="1200">
                <a:solidFill>
                  <a:schemeClr val="tx1"/>
                </a:solidFill>
                <a:latin typeface="+mn-lt"/>
                <a:ea typeface="+mn-ea"/>
                <a:cs typeface="+mn-cs"/>
              </a:defRPr>
            </a:lvl7pPr>
            <a:lvl8pPr marL="16824823" algn="l" defTabSz="2403546" rtl="0" eaLnBrk="1" latinLnBrk="0" hangingPunct="1">
              <a:defRPr sz="9500" kern="1200">
                <a:solidFill>
                  <a:schemeClr val="tx1"/>
                </a:solidFill>
                <a:latin typeface="+mn-lt"/>
                <a:ea typeface="+mn-ea"/>
                <a:cs typeface="+mn-cs"/>
              </a:defRPr>
            </a:lvl8pPr>
            <a:lvl9pPr marL="19228369" algn="l" defTabSz="2403546" rtl="0" eaLnBrk="1" latinLnBrk="0" hangingPunct="1">
              <a:defRPr sz="9500" kern="1200">
                <a:solidFill>
                  <a:schemeClr val="tx1"/>
                </a:solidFill>
                <a:latin typeface="+mn-lt"/>
                <a:ea typeface="+mn-ea"/>
                <a:cs typeface="+mn-cs"/>
              </a:defRPr>
            </a:lvl9pPr>
          </a:lstStyle>
          <a:p>
            <a:pPr algn="ctr"/>
            <a:r>
              <a:rPr lang="en-US" sz="4800" dirty="0">
                <a:solidFill>
                  <a:srgbClr val="FFFFFF"/>
                </a:solidFill>
                <a:latin typeface="Arial" charset="0"/>
                <a:ea typeface="Arial" charset="0"/>
                <a:cs typeface="Arial" charset="0"/>
              </a:rPr>
              <a:t>Alexander Shen, Brian Zhou, Hayley Chu</a:t>
            </a:r>
          </a:p>
        </p:txBody>
      </p:sp>
      <p:sp>
        <p:nvSpPr>
          <p:cNvPr id="9" name="TextBox 8"/>
          <p:cNvSpPr txBox="1"/>
          <p:nvPr/>
        </p:nvSpPr>
        <p:spPr>
          <a:xfrm>
            <a:off x="-84399" y="4384438"/>
            <a:ext cx="43891200" cy="692497"/>
          </a:xfrm>
          <a:prstGeom prst="rect">
            <a:avLst/>
          </a:prstGeom>
          <a:noFill/>
        </p:spPr>
        <p:txBody>
          <a:bodyPr wrap="square" rtlCol="0">
            <a:spAutoFit/>
          </a:bodyPr>
          <a:lstStyle/>
          <a:p>
            <a:pPr algn="ctr"/>
            <a:r>
              <a:rPr lang="en-US" sz="3900" dirty="0">
                <a:solidFill>
                  <a:srgbClr val="FFFFFF"/>
                </a:solidFill>
                <a:latin typeface="Arial" charset="0"/>
                <a:ea typeface="Arial" charset="0"/>
                <a:cs typeface="Arial" charset="0"/>
              </a:rPr>
              <a:t>Johns Hopkins University | Department of Electrical and Computer Engineering | Baltimore, MD</a:t>
            </a:r>
          </a:p>
        </p:txBody>
      </p:sp>
      <p:sp>
        <p:nvSpPr>
          <p:cNvPr id="25" name="Text Placeholder 9"/>
          <p:cNvSpPr>
            <a:spLocks noGrp="1"/>
          </p:cNvSpPr>
          <p:nvPr/>
        </p:nvSpPr>
        <p:spPr>
          <a:xfrm>
            <a:off x="566058" y="19097018"/>
            <a:ext cx="12159297" cy="1516446"/>
          </a:xfrm>
          <a:prstGeom prst="rect">
            <a:avLst/>
          </a:prstGeom>
        </p:spPr>
        <p:txBody>
          <a:bodyPr wrap="square" lIns="130622" tIns="130622" rIns="130622" bIns="130622">
            <a:spAutoFit/>
          </a:bodyPr>
          <a:lstStyle>
            <a:lvl1pPr marL="0" indent="0" algn="l" defTabSz="2507943" rtl="0" eaLnBrk="1" latinLnBrk="0" hangingPunct="1">
              <a:spcBef>
                <a:spcPct val="20000"/>
              </a:spcBef>
              <a:buFont typeface="Arial" pitchFamily="34" charset="0"/>
              <a:buNone/>
              <a:defRPr sz="1400" kern="1200">
                <a:solidFill>
                  <a:schemeClr val="tx1"/>
                </a:solidFill>
                <a:latin typeface="Trebuchet MS" pitchFamily="34" charset="0"/>
                <a:ea typeface="+mn-ea"/>
                <a:cs typeface="+mn-cs"/>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endParaRPr lang="en-US" sz="3700" dirty="0">
              <a:latin typeface="Arial" charset="0"/>
              <a:ea typeface="Arial" charset="0"/>
              <a:cs typeface="Arial" charset="0"/>
            </a:endParaRPr>
          </a:p>
          <a:p>
            <a:endParaRPr lang="en-US" sz="3700" kern="1200" dirty="0">
              <a:latin typeface="Arial" charset="0"/>
              <a:ea typeface="Arial" charset="0"/>
              <a:cs typeface="Arial" charset="0"/>
            </a:endParaRPr>
          </a:p>
        </p:txBody>
      </p:sp>
      <p:sp>
        <p:nvSpPr>
          <p:cNvPr id="312" name="TextBox 311"/>
          <p:cNvSpPr txBox="1"/>
          <p:nvPr/>
        </p:nvSpPr>
        <p:spPr>
          <a:xfrm>
            <a:off x="34974598" y="29924175"/>
            <a:ext cx="4929186" cy="1631216"/>
          </a:xfrm>
          <a:prstGeom prst="rect">
            <a:avLst/>
          </a:prstGeom>
          <a:noFill/>
        </p:spPr>
        <p:txBody>
          <a:bodyPr wrap="square" rtlCol="0">
            <a:spAutoFit/>
          </a:bodyPr>
          <a:lstStyle/>
          <a:p>
            <a:r>
              <a:rPr lang="en-US" sz="5000" dirty="0">
                <a:solidFill>
                  <a:schemeClr val="bg1"/>
                </a:solidFill>
                <a:latin typeface="Arial" charset="0"/>
                <a:ea typeface="Arial" charset="0"/>
                <a:cs typeface="Arial" charset="0"/>
              </a:rPr>
              <a:t>Contributions</a:t>
            </a:r>
          </a:p>
          <a:p>
            <a:endParaRPr lang="en-US" sz="5000" dirty="0">
              <a:solidFill>
                <a:schemeClr val="bg1"/>
              </a:solidFill>
              <a:latin typeface="Arial" charset="0"/>
              <a:ea typeface="Arial" charset="0"/>
              <a:cs typeface="Arial" charset="0"/>
            </a:endParaRPr>
          </a:p>
        </p:txBody>
      </p:sp>
      <p:pic>
        <p:nvPicPr>
          <p:cNvPr id="33" name="Picture 32" descr="whiting.logo.large.horizontal.whit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7591"/>
            <a:ext cx="8083919" cy="3460675"/>
          </a:xfrm>
          <a:prstGeom prst="rect">
            <a:avLst/>
          </a:prstGeom>
        </p:spPr>
      </p:pic>
      <p:sp>
        <p:nvSpPr>
          <p:cNvPr id="35" name="TextBox 34">
            <a:extLst>
              <a:ext uri="{FF2B5EF4-FFF2-40B4-BE49-F238E27FC236}">
                <a16:creationId xmlns:a16="http://schemas.microsoft.com/office/drawing/2014/main" id="{5146CFEA-D479-15E3-3EC3-64D204AB2A67}"/>
              </a:ext>
            </a:extLst>
          </p:cNvPr>
          <p:cNvSpPr txBox="1"/>
          <p:nvPr/>
        </p:nvSpPr>
        <p:spPr>
          <a:xfrm>
            <a:off x="1385100" y="15099198"/>
            <a:ext cx="8543147" cy="1015663"/>
          </a:xfrm>
          <a:prstGeom prst="rect">
            <a:avLst/>
          </a:prstGeom>
          <a:noFill/>
        </p:spPr>
        <p:txBody>
          <a:bodyPr wrap="square" rtlCol="0">
            <a:spAutoFit/>
          </a:bodyPr>
          <a:lstStyle/>
          <a:p>
            <a:endParaRPr lang="en-US" sz="6000" dirty="0"/>
          </a:p>
        </p:txBody>
      </p:sp>
      <p:sp>
        <p:nvSpPr>
          <p:cNvPr id="24" name="Rounded Rectangle 23">
            <a:extLst>
              <a:ext uri="{FF2B5EF4-FFF2-40B4-BE49-F238E27FC236}">
                <a16:creationId xmlns:a16="http://schemas.microsoft.com/office/drawing/2014/main" id="{B903F003-BCC8-4970-BD61-A32A5329F6AA}"/>
              </a:ext>
            </a:extLst>
          </p:cNvPr>
          <p:cNvSpPr/>
          <p:nvPr/>
        </p:nvSpPr>
        <p:spPr>
          <a:xfrm>
            <a:off x="30952782" y="31051118"/>
            <a:ext cx="12694265" cy="1601327"/>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dirty="0"/>
          </a:p>
        </p:txBody>
      </p:sp>
      <p:sp>
        <p:nvSpPr>
          <p:cNvPr id="10" name="TextBox 9">
            <a:extLst>
              <a:ext uri="{FF2B5EF4-FFF2-40B4-BE49-F238E27FC236}">
                <a16:creationId xmlns:a16="http://schemas.microsoft.com/office/drawing/2014/main" id="{AF33F21D-CC40-4D52-ECBE-A5D66382D82A}"/>
              </a:ext>
            </a:extLst>
          </p:cNvPr>
          <p:cNvSpPr txBox="1"/>
          <p:nvPr/>
        </p:nvSpPr>
        <p:spPr>
          <a:xfrm>
            <a:off x="31231336" y="31343949"/>
            <a:ext cx="12415710" cy="1015663"/>
          </a:xfrm>
          <a:prstGeom prst="rect">
            <a:avLst/>
          </a:prstGeom>
          <a:noFill/>
        </p:spPr>
        <p:txBody>
          <a:bodyPr wrap="square" rtlCol="0">
            <a:spAutoFit/>
          </a:bodyPr>
          <a:lstStyle/>
          <a:p>
            <a:pPr algn="ctr"/>
            <a:r>
              <a:rPr lang="en-US" sz="6000" dirty="0"/>
              <a:t>Hayley Chu</a:t>
            </a:r>
          </a:p>
        </p:txBody>
      </p:sp>
      <p:sp>
        <p:nvSpPr>
          <p:cNvPr id="22" name="TextBox 21">
            <a:extLst>
              <a:ext uri="{FF2B5EF4-FFF2-40B4-BE49-F238E27FC236}">
                <a16:creationId xmlns:a16="http://schemas.microsoft.com/office/drawing/2014/main" id="{B42FD3B0-187F-63CA-214C-4E96059C8785}"/>
              </a:ext>
            </a:extLst>
          </p:cNvPr>
          <p:cNvSpPr txBox="1"/>
          <p:nvPr/>
        </p:nvSpPr>
        <p:spPr>
          <a:xfrm>
            <a:off x="30454800" y="8035000"/>
            <a:ext cx="12580809" cy="20590252"/>
          </a:xfrm>
          <a:prstGeom prst="rect">
            <a:avLst/>
          </a:prstGeom>
          <a:noFill/>
        </p:spPr>
        <p:txBody>
          <a:bodyPr wrap="square" rtlCol="0">
            <a:spAutoFit/>
          </a:bodyPr>
          <a:lstStyle/>
          <a:p>
            <a:r>
              <a:rPr lang="en-US" sz="7400" dirty="0"/>
              <a:t>This is the schematic for the active pixel sensor.</a:t>
            </a:r>
          </a:p>
          <a:p>
            <a:endParaRPr lang="en-US" sz="7400" dirty="0"/>
          </a:p>
          <a:p>
            <a:r>
              <a:rPr lang="en-US" sz="7400" dirty="0"/>
              <a:t>I chose to set </a:t>
            </a:r>
            <a:r>
              <a:rPr lang="en-US" sz="7400" dirty="0" err="1"/>
              <a:t>V</a:t>
            </a:r>
            <a:r>
              <a:rPr lang="en-US" sz="7400" baseline="-25000" dirty="0" err="1"/>
              <a:t>reset</a:t>
            </a:r>
            <a:r>
              <a:rPr lang="en-US" sz="7400" dirty="0"/>
              <a:t> to be </a:t>
            </a:r>
            <a:r>
              <a:rPr lang="en-US" sz="7400" dirty="0" err="1"/>
              <a:t>V</a:t>
            </a:r>
            <a:r>
              <a:rPr lang="en-US" sz="7400" baseline="-25000" dirty="0" err="1"/>
              <a:t>dd</a:t>
            </a:r>
            <a:r>
              <a:rPr lang="en-US" sz="7400" dirty="0"/>
              <a:t> to allow for easier design as this was one less factor to consider. I used pins to represent reset, select, and </a:t>
            </a:r>
            <a:r>
              <a:rPr lang="en-US" sz="7400" dirty="0" err="1"/>
              <a:t>V</a:t>
            </a:r>
            <a:r>
              <a:rPr lang="en-US" sz="7400" baseline="-25000" dirty="0" err="1"/>
              <a:t>out</a:t>
            </a:r>
            <a:r>
              <a:rPr lang="en-US" sz="7400" dirty="0"/>
              <a:t>. I originally had the current mirror, which simulates the photodiode, integrated in this schematic but we decided to create a separate symbol for it so that we could customize the photocurrent that each photodiode is producing, and also because in the final 4x4 array we’ll need the current mirror symbol.</a:t>
            </a:r>
          </a:p>
        </p:txBody>
      </p:sp>
      <p:pic>
        <p:nvPicPr>
          <p:cNvPr id="3" name="Picture 2">
            <a:extLst>
              <a:ext uri="{FF2B5EF4-FFF2-40B4-BE49-F238E27FC236}">
                <a16:creationId xmlns:a16="http://schemas.microsoft.com/office/drawing/2014/main" id="{AED26A49-2E15-E6D7-AF0E-10C3EE2D77A7}"/>
              </a:ext>
            </a:extLst>
          </p:cNvPr>
          <p:cNvPicPr>
            <a:picLocks noChangeAspect="1"/>
          </p:cNvPicPr>
          <p:nvPr/>
        </p:nvPicPr>
        <p:blipFill rotWithShape="1">
          <a:blip r:embed="rId3"/>
          <a:srcRect l="11865"/>
          <a:stretch/>
        </p:blipFill>
        <p:spPr>
          <a:xfrm>
            <a:off x="627373" y="6706538"/>
            <a:ext cx="28752482" cy="24318235"/>
          </a:xfrm>
          <a:prstGeom prst="rect">
            <a:avLst/>
          </a:prstGeom>
        </p:spPr>
      </p:pic>
    </p:spTree>
    <p:extLst>
      <p:ext uri="{BB962C8B-B14F-4D97-AF65-F5344CB8AC3E}">
        <p14:creationId xmlns:p14="http://schemas.microsoft.com/office/powerpoint/2010/main" val="1838330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ounded Rectangle 60">
            <a:extLst>
              <a:ext uri="{FF2B5EF4-FFF2-40B4-BE49-F238E27FC236}">
                <a16:creationId xmlns:a16="http://schemas.microsoft.com/office/drawing/2014/main" id="{AF31EED3-F2C3-50DC-BEAF-F9351C493741}"/>
              </a:ext>
            </a:extLst>
          </p:cNvPr>
          <p:cNvSpPr/>
          <p:nvPr/>
        </p:nvSpPr>
        <p:spPr>
          <a:xfrm>
            <a:off x="31009509" y="30056858"/>
            <a:ext cx="12580809" cy="701427"/>
          </a:xfrm>
          <a:prstGeom prst="roundRect">
            <a:avLst/>
          </a:prstGeom>
          <a:solidFill>
            <a:srgbClr val="002D7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069F4734-6AF3-8EFA-66D0-21D2D27CE071}"/>
              </a:ext>
            </a:extLst>
          </p:cNvPr>
          <p:cNvSpPr/>
          <p:nvPr/>
        </p:nvSpPr>
        <p:spPr>
          <a:xfrm>
            <a:off x="29837538" y="8915276"/>
            <a:ext cx="13516289" cy="18312705"/>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dirty="0">
              <a:solidFill>
                <a:schemeClr val="tx1"/>
              </a:solidFill>
            </a:endParaRPr>
          </a:p>
        </p:txBody>
      </p:sp>
      <p:sp>
        <p:nvSpPr>
          <p:cNvPr id="4" name="Rectangle 3"/>
          <p:cNvSpPr/>
          <p:nvPr/>
        </p:nvSpPr>
        <p:spPr>
          <a:xfrm>
            <a:off x="0" y="3"/>
            <a:ext cx="43891200" cy="6203875"/>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itle 1"/>
          <p:cNvSpPr txBox="1">
            <a:spLocks/>
          </p:cNvSpPr>
          <p:nvPr/>
        </p:nvSpPr>
        <p:spPr>
          <a:xfrm>
            <a:off x="6106886" y="1430093"/>
            <a:ext cx="31802950" cy="1446550"/>
          </a:xfrm>
          <a:prstGeom prst="rect">
            <a:avLst/>
          </a:prstGeom>
        </p:spPr>
        <p:txBody>
          <a:bodyPr wrap="square">
            <a:spAutoFit/>
          </a:bodyPr>
          <a:lstStyle>
            <a:lvl1pPr algn="ctr" defTabSz="2403546" rtl="0" eaLnBrk="1" latinLnBrk="0" hangingPunct="1">
              <a:spcBef>
                <a:spcPct val="0"/>
              </a:spcBef>
              <a:buNone/>
              <a:defRPr sz="23100" kern="1200">
                <a:solidFill>
                  <a:schemeClr val="tx1"/>
                </a:solidFill>
                <a:latin typeface="+mj-lt"/>
                <a:ea typeface="+mj-ea"/>
                <a:cs typeface="+mj-cs"/>
              </a:defRPr>
            </a:lvl1pPr>
          </a:lstStyle>
          <a:p>
            <a:r>
              <a:rPr lang="en-US" sz="8800" b="1" dirty="0">
                <a:solidFill>
                  <a:schemeClr val="bg1"/>
                </a:solidFill>
                <a:latin typeface="Arial" charset="0"/>
                <a:ea typeface="Arial" charset="0"/>
                <a:cs typeface="Arial" charset="0"/>
              </a:rPr>
              <a:t>Current Mirror Schematic</a:t>
            </a:r>
          </a:p>
        </p:txBody>
      </p:sp>
      <p:sp>
        <p:nvSpPr>
          <p:cNvPr id="8" name="Text Placeholder 4"/>
          <p:cNvSpPr txBox="1">
            <a:spLocks/>
          </p:cNvSpPr>
          <p:nvPr/>
        </p:nvSpPr>
        <p:spPr>
          <a:xfrm>
            <a:off x="2757399" y="3017755"/>
            <a:ext cx="38376403" cy="1224068"/>
          </a:xfrm>
          <a:prstGeom prst="rect">
            <a:avLst/>
          </a:prstGeom>
        </p:spPr>
        <p:txBody>
          <a:bodyPr vert="horz" wrap="square" lIns="480709" tIns="240355" rIns="480709" bIns="240355" rtlCol="0" anchor="ctr">
            <a:spAutoFit/>
          </a:bodyPr>
          <a:lstStyle>
            <a:defPPr>
              <a:defRPr lang="en-US"/>
            </a:defPPr>
            <a:lvl1pPr marL="0" algn="r" defTabSz="2403546" rtl="0" eaLnBrk="1" latinLnBrk="0" hangingPunct="1">
              <a:defRPr sz="6300" kern="1200">
                <a:solidFill>
                  <a:schemeClr val="tx1">
                    <a:tint val="75000"/>
                  </a:schemeClr>
                </a:solidFill>
                <a:latin typeface="+mn-lt"/>
                <a:ea typeface="+mn-ea"/>
                <a:cs typeface="+mn-cs"/>
              </a:defRPr>
            </a:lvl1pPr>
            <a:lvl2pPr marL="2403546" algn="l" defTabSz="2403546" rtl="0" eaLnBrk="1" latinLnBrk="0" hangingPunct="1">
              <a:defRPr sz="9500" kern="1200">
                <a:solidFill>
                  <a:schemeClr val="tx1"/>
                </a:solidFill>
                <a:latin typeface="+mn-lt"/>
                <a:ea typeface="+mn-ea"/>
                <a:cs typeface="+mn-cs"/>
              </a:defRPr>
            </a:lvl2pPr>
            <a:lvl3pPr marL="4807092" algn="l" defTabSz="2403546" rtl="0" eaLnBrk="1" latinLnBrk="0" hangingPunct="1">
              <a:defRPr sz="9500" kern="1200">
                <a:solidFill>
                  <a:schemeClr val="tx1"/>
                </a:solidFill>
                <a:latin typeface="+mn-lt"/>
                <a:ea typeface="+mn-ea"/>
                <a:cs typeface="+mn-cs"/>
              </a:defRPr>
            </a:lvl3pPr>
            <a:lvl4pPr marL="7210638" algn="l" defTabSz="2403546" rtl="0" eaLnBrk="1" latinLnBrk="0" hangingPunct="1">
              <a:defRPr sz="9500" kern="1200">
                <a:solidFill>
                  <a:schemeClr val="tx1"/>
                </a:solidFill>
                <a:latin typeface="+mn-lt"/>
                <a:ea typeface="+mn-ea"/>
                <a:cs typeface="+mn-cs"/>
              </a:defRPr>
            </a:lvl4pPr>
            <a:lvl5pPr marL="9614184" algn="l" defTabSz="2403546" rtl="0" eaLnBrk="1" latinLnBrk="0" hangingPunct="1">
              <a:defRPr sz="9500" kern="1200">
                <a:solidFill>
                  <a:schemeClr val="tx1"/>
                </a:solidFill>
                <a:latin typeface="+mn-lt"/>
                <a:ea typeface="+mn-ea"/>
                <a:cs typeface="+mn-cs"/>
              </a:defRPr>
            </a:lvl5pPr>
            <a:lvl6pPr marL="12017731" algn="l" defTabSz="2403546" rtl="0" eaLnBrk="1" latinLnBrk="0" hangingPunct="1">
              <a:defRPr sz="9500" kern="1200">
                <a:solidFill>
                  <a:schemeClr val="tx1"/>
                </a:solidFill>
                <a:latin typeface="+mn-lt"/>
                <a:ea typeface="+mn-ea"/>
                <a:cs typeface="+mn-cs"/>
              </a:defRPr>
            </a:lvl6pPr>
            <a:lvl7pPr marL="14421277" algn="l" defTabSz="2403546" rtl="0" eaLnBrk="1" latinLnBrk="0" hangingPunct="1">
              <a:defRPr sz="9500" kern="1200">
                <a:solidFill>
                  <a:schemeClr val="tx1"/>
                </a:solidFill>
                <a:latin typeface="+mn-lt"/>
                <a:ea typeface="+mn-ea"/>
                <a:cs typeface="+mn-cs"/>
              </a:defRPr>
            </a:lvl7pPr>
            <a:lvl8pPr marL="16824823" algn="l" defTabSz="2403546" rtl="0" eaLnBrk="1" latinLnBrk="0" hangingPunct="1">
              <a:defRPr sz="9500" kern="1200">
                <a:solidFill>
                  <a:schemeClr val="tx1"/>
                </a:solidFill>
                <a:latin typeface="+mn-lt"/>
                <a:ea typeface="+mn-ea"/>
                <a:cs typeface="+mn-cs"/>
              </a:defRPr>
            </a:lvl8pPr>
            <a:lvl9pPr marL="19228369" algn="l" defTabSz="2403546" rtl="0" eaLnBrk="1" latinLnBrk="0" hangingPunct="1">
              <a:defRPr sz="9500" kern="1200">
                <a:solidFill>
                  <a:schemeClr val="tx1"/>
                </a:solidFill>
                <a:latin typeface="+mn-lt"/>
                <a:ea typeface="+mn-ea"/>
                <a:cs typeface="+mn-cs"/>
              </a:defRPr>
            </a:lvl9pPr>
          </a:lstStyle>
          <a:p>
            <a:pPr algn="ctr"/>
            <a:r>
              <a:rPr lang="en-US" sz="4800" dirty="0">
                <a:solidFill>
                  <a:srgbClr val="FFFFFF"/>
                </a:solidFill>
                <a:latin typeface="Arial" charset="0"/>
                <a:ea typeface="Arial" charset="0"/>
                <a:cs typeface="Arial" charset="0"/>
              </a:rPr>
              <a:t>Alexander Shen, Brian Zhou, Hayley Chu</a:t>
            </a:r>
          </a:p>
        </p:txBody>
      </p:sp>
      <p:sp>
        <p:nvSpPr>
          <p:cNvPr id="9" name="TextBox 8"/>
          <p:cNvSpPr txBox="1"/>
          <p:nvPr/>
        </p:nvSpPr>
        <p:spPr>
          <a:xfrm>
            <a:off x="-84399" y="4384438"/>
            <a:ext cx="43891200" cy="692497"/>
          </a:xfrm>
          <a:prstGeom prst="rect">
            <a:avLst/>
          </a:prstGeom>
          <a:noFill/>
        </p:spPr>
        <p:txBody>
          <a:bodyPr wrap="square" rtlCol="0">
            <a:spAutoFit/>
          </a:bodyPr>
          <a:lstStyle/>
          <a:p>
            <a:pPr algn="ctr"/>
            <a:r>
              <a:rPr lang="en-US" sz="3900" dirty="0">
                <a:solidFill>
                  <a:srgbClr val="FFFFFF"/>
                </a:solidFill>
                <a:latin typeface="Arial" charset="0"/>
                <a:ea typeface="Arial" charset="0"/>
                <a:cs typeface="Arial" charset="0"/>
              </a:rPr>
              <a:t>Johns Hopkins University | Department of Electrical and Computer Engineering | Baltimore, MD</a:t>
            </a:r>
          </a:p>
        </p:txBody>
      </p:sp>
      <p:sp>
        <p:nvSpPr>
          <p:cNvPr id="25" name="Text Placeholder 9"/>
          <p:cNvSpPr>
            <a:spLocks noGrp="1"/>
          </p:cNvSpPr>
          <p:nvPr/>
        </p:nvSpPr>
        <p:spPr>
          <a:xfrm>
            <a:off x="1055211" y="18632402"/>
            <a:ext cx="12159297" cy="1516446"/>
          </a:xfrm>
          <a:prstGeom prst="rect">
            <a:avLst/>
          </a:prstGeom>
        </p:spPr>
        <p:txBody>
          <a:bodyPr wrap="square" lIns="130622" tIns="130622" rIns="130622" bIns="130622">
            <a:spAutoFit/>
          </a:bodyPr>
          <a:lstStyle>
            <a:lvl1pPr marL="0" indent="0" algn="l" defTabSz="2507943" rtl="0" eaLnBrk="1" latinLnBrk="0" hangingPunct="1">
              <a:spcBef>
                <a:spcPct val="20000"/>
              </a:spcBef>
              <a:buFont typeface="Arial" pitchFamily="34" charset="0"/>
              <a:buNone/>
              <a:defRPr sz="1400" kern="1200">
                <a:solidFill>
                  <a:schemeClr val="tx1"/>
                </a:solidFill>
                <a:latin typeface="Trebuchet MS" pitchFamily="34" charset="0"/>
                <a:ea typeface="+mn-ea"/>
                <a:cs typeface="+mn-cs"/>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endParaRPr lang="en-US" sz="3700" dirty="0">
              <a:latin typeface="Arial" charset="0"/>
              <a:ea typeface="Arial" charset="0"/>
              <a:cs typeface="Arial" charset="0"/>
            </a:endParaRPr>
          </a:p>
          <a:p>
            <a:endParaRPr lang="en-US" sz="3700" kern="1200" dirty="0">
              <a:latin typeface="Arial" charset="0"/>
              <a:ea typeface="Arial" charset="0"/>
              <a:cs typeface="Arial" charset="0"/>
            </a:endParaRPr>
          </a:p>
        </p:txBody>
      </p:sp>
      <p:sp>
        <p:nvSpPr>
          <p:cNvPr id="312" name="TextBox 311"/>
          <p:cNvSpPr txBox="1"/>
          <p:nvPr/>
        </p:nvSpPr>
        <p:spPr>
          <a:xfrm>
            <a:off x="34974598" y="29924175"/>
            <a:ext cx="4929186" cy="1631216"/>
          </a:xfrm>
          <a:prstGeom prst="rect">
            <a:avLst/>
          </a:prstGeom>
          <a:noFill/>
        </p:spPr>
        <p:txBody>
          <a:bodyPr wrap="square" rtlCol="0">
            <a:spAutoFit/>
          </a:bodyPr>
          <a:lstStyle/>
          <a:p>
            <a:r>
              <a:rPr lang="en-US" sz="5000" dirty="0">
                <a:solidFill>
                  <a:schemeClr val="bg1"/>
                </a:solidFill>
                <a:latin typeface="Arial" charset="0"/>
                <a:ea typeface="Arial" charset="0"/>
                <a:cs typeface="Arial" charset="0"/>
              </a:rPr>
              <a:t>Contributions</a:t>
            </a:r>
          </a:p>
          <a:p>
            <a:endParaRPr lang="en-US" sz="5000" dirty="0">
              <a:solidFill>
                <a:schemeClr val="bg1"/>
              </a:solidFill>
              <a:latin typeface="Arial" charset="0"/>
              <a:ea typeface="Arial" charset="0"/>
              <a:cs typeface="Arial" charset="0"/>
            </a:endParaRPr>
          </a:p>
        </p:txBody>
      </p:sp>
      <p:pic>
        <p:nvPicPr>
          <p:cNvPr id="33" name="Picture 32" descr="whiting.logo.large.horizontal.whit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7591"/>
            <a:ext cx="8083919" cy="3460675"/>
          </a:xfrm>
          <a:prstGeom prst="rect">
            <a:avLst/>
          </a:prstGeom>
        </p:spPr>
      </p:pic>
      <p:sp>
        <p:nvSpPr>
          <p:cNvPr id="35" name="TextBox 34">
            <a:extLst>
              <a:ext uri="{FF2B5EF4-FFF2-40B4-BE49-F238E27FC236}">
                <a16:creationId xmlns:a16="http://schemas.microsoft.com/office/drawing/2014/main" id="{5146CFEA-D479-15E3-3EC3-64D204AB2A67}"/>
              </a:ext>
            </a:extLst>
          </p:cNvPr>
          <p:cNvSpPr txBox="1"/>
          <p:nvPr/>
        </p:nvSpPr>
        <p:spPr>
          <a:xfrm>
            <a:off x="1385100" y="15099198"/>
            <a:ext cx="8543147" cy="1015663"/>
          </a:xfrm>
          <a:prstGeom prst="rect">
            <a:avLst/>
          </a:prstGeom>
          <a:noFill/>
        </p:spPr>
        <p:txBody>
          <a:bodyPr wrap="square" rtlCol="0">
            <a:spAutoFit/>
          </a:bodyPr>
          <a:lstStyle/>
          <a:p>
            <a:endParaRPr lang="en-US" sz="6000" dirty="0"/>
          </a:p>
        </p:txBody>
      </p:sp>
      <p:sp>
        <p:nvSpPr>
          <p:cNvPr id="24" name="Rounded Rectangle 23">
            <a:extLst>
              <a:ext uri="{FF2B5EF4-FFF2-40B4-BE49-F238E27FC236}">
                <a16:creationId xmlns:a16="http://schemas.microsoft.com/office/drawing/2014/main" id="{B903F003-BCC8-4970-BD61-A32A5329F6AA}"/>
              </a:ext>
            </a:extLst>
          </p:cNvPr>
          <p:cNvSpPr/>
          <p:nvPr/>
        </p:nvSpPr>
        <p:spPr>
          <a:xfrm>
            <a:off x="30952782" y="31051118"/>
            <a:ext cx="12694265" cy="1601327"/>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dirty="0"/>
          </a:p>
        </p:txBody>
      </p:sp>
      <p:sp>
        <p:nvSpPr>
          <p:cNvPr id="10" name="TextBox 9">
            <a:extLst>
              <a:ext uri="{FF2B5EF4-FFF2-40B4-BE49-F238E27FC236}">
                <a16:creationId xmlns:a16="http://schemas.microsoft.com/office/drawing/2014/main" id="{AF33F21D-CC40-4D52-ECBE-A5D66382D82A}"/>
              </a:ext>
            </a:extLst>
          </p:cNvPr>
          <p:cNvSpPr txBox="1"/>
          <p:nvPr/>
        </p:nvSpPr>
        <p:spPr>
          <a:xfrm>
            <a:off x="31231336" y="31343949"/>
            <a:ext cx="12415710" cy="1015663"/>
          </a:xfrm>
          <a:prstGeom prst="rect">
            <a:avLst/>
          </a:prstGeom>
          <a:noFill/>
        </p:spPr>
        <p:txBody>
          <a:bodyPr wrap="square" rtlCol="0">
            <a:spAutoFit/>
          </a:bodyPr>
          <a:lstStyle/>
          <a:p>
            <a:pPr algn="ctr"/>
            <a:r>
              <a:rPr lang="en-US" sz="6000" dirty="0"/>
              <a:t>Hayley Chu</a:t>
            </a:r>
          </a:p>
        </p:txBody>
      </p:sp>
      <p:sp>
        <p:nvSpPr>
          <p:cNvPr id="22" name="TextBox 21">
            <a:extLst>
              <a:ext uri="{FF2B5EF4-FFF2-40B4-BE49-F238E27FC236}">
                <a16:creationId xmlns:a16="http://schemas.microsoft.com/office/drawing/2014/main" id="{B42FD3B0-187F-63CA-214C-4E96059C8785}"/>
              </a:ext>
            </a:extLst>
          </p:cNvPr>
          <p:cNvSpPr txBox="1"/>
          <p:nvPr/>
        </p:nvSpPr>
        <p:spPr>
          <a:xfrm>
            <a:off x="30816409" y="10027015"/>
            <a:ext cx="12026100" cy="18312705"/>
          </a:xfrm>
          <a:prstGeom prst="rect">
            <a:avLst/>
          </a:prstGeom>
          <a:noFill/>
        </p:spPr>
        <p:txBody>
          <a:bodyPr wrap="square" rtlCol="0">
            <a:spAutoFit/>
          </a:bodyPr>
          <a:lstStyle/>
          <a:p>
            <a:r>
              <a:rPr lang="en-US" sz="7400" dirty="0"/>
              <a:t>This is the schematic for the current mirror.</a:t>
            </a:r>
          </a:p>
          <a:p>
            <a:endParaRPr lang="en-US" sz="7400" dirty="0"/>
          </a:p>
          <a:p>
            <a:r>
              <a:rPr lang="en-US" sz="7400" dirty="0"/>
              <a:t>Since Cadence doesn’t have a photodiode component option, I implemented it using a current mirror to deliver the photocurrent to the source follower in the main APS schematic. The input current </a:t>
            </a:r>
            <a:r>
              <a:rPr lang="en-US" sz="7400" dirty="0" err="1"/>
              <a:t>i</a:t>
            </a:r>
            <a:r>
              <a:rPr lang="en-US" sz="7400" baseline="-25000" dirty="0" err="1"/>
              <a:t>ph_ref</a:t>
            </a:r>
            <a:r>
              <a:rPr lang="en-US" sz="7400" baseline="-25000" dirty="0"/>
              <a:t> </a:t>
            </a:r>
            <a:r>
              <a:rPr lang="en-US" sz="7400" dirty="0"/>
              <a:t>through transistor N4 sets the common gate voltage and hence the output current </a:t>
            </a:r>
            <a:r>
              <a:rPr lang="en-US" sz="7400" dirty="0" err="1"/>
              <a:t>i</a:t>
            </a:r>
            <a:r>
              <a:rPr lang="en-US" sz="7400" baseline="-25000" dirty="0" err="1"/>
              <a:t>ph</a:t>
            </a:r>
            <a:r>
              <a:rPr lang="en-US" sz="7400" dirty="0"/>
              <a:t> of the transistor N3.</a:t>
            </a:r>
          </a:p>
          <a:p>
            <a:endParaRPr lang="en-US" sz="7400" dirty="0"/>
          </a:p>
          <a:p>
            <a:endParaRPr lang="en-US" sz="7400" dirty="0"/>
          </a:p>
        </p:txBody>
      </p:sp>
      <p:pic>
        <p:nvPicPr>
          <p:cNvPr id="7" name="Picture 6">
            <a:extLst>
              <a:ext uri="{FF2B5EF4-FFF2-40B4-BE49-F238E27FC236}">
                <a16:creationId xmlns:a16="http://schemas.microsoft.com/office/drawing/2014/main" id="{3E6CE13B-9D8D-5E2E-04A1-9B59ABD1C7B4}"/>
              </a:ext>
            </a:extLst>
          </p:cNvPr>
          <p:cNvPicPr>
            <a:picLocks noChangeAspect="1"/>
          </p:cNvPicPr>
          <p:nvPr/>
        </p:nvPicPr>
        <p:blipFill>
          <a:blip r:embed="rId3"/>
          <a:stretch>
            <a:fillRect/>
          </a:stretch>
        </p:blipFill>
        <p:spPr>
          <a:xfrm>
            <a:off x="1385100" y="7959166"/>
            <a:ext cx="27144461" cy="22448405"/>
          </a:xfrm>
          <a:prstGeom prst="rect">
            <a:avLst/>
          </a:prstGeom>
        </p:spPr>
      </p:pic>
    </p:spTree>
    <p:extLst>
      <p:ext uri="{BB962C8B-B14F-4D97-AF65-F5344CB8AC3E}">
        <p14:creationId xmlns:p14="http://schemas.microsoft.com/office/powerpoint/2010/main" val="3553398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ounded Rectangle 60">
            <a:extLst>
              <a:ext uri="{FF2B5EF4-FFF2-40B4-BE49-F238E27FC236}">
                <a16:creationId xmlns:a16="http://schemas.microsoft.com/office/drawing/2014/main" id="{AF31EED3-F2C3-50DC-BEAF-F9351C493741}"/>
              </a:ext>
            </a:extLst>
          </p:cNvPr>
          <p:cNvSpPr/>
          <p:nvPr/>
        </p:nvSpPr>
        <p:spPr>
          <a:xfrm>
            <a:off x="31009509" y="30056858"/>
            <a:ext cx="12580809" cy="701427"/>
          </a:xfrm>
          <a:prstGeom prst="roundRect">
            <a:avLst/>
          </a:prstGeom>
          <a:solidFill>
            <a:srgbClr val="002D7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0" y="3"/>
            <a:ext cx="43891200" cy="6203875"/>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itle 1"/>
          <p:cNvSpPr txBox="1">
            <a:spLocks/>
          </p:cNvSpPr>
          <p:nvPr/>
        </p:nvSpPr>
        <p:spPr>
          <a:xfrm>
            <a:off x="6106886" y="1430093"/>
            <a:ext cx="31802950" cy="1446550"/>
          </a:xfrm>
          <a:prstGeom prst="rect">
            <a:avLst/>
          </a:prstGeom>
        </p:spPr>
        <p:txBody>
          <a:bodyPr wrap="square">
            <a:spAutoFit/>
          </a:bodyPr>
          <a:lstStyle>
            <a:lvl1pPr algn="ctr" defTabSz="2403546" rtl="0" eaLnBrk="1" latinLnBrk="0" hangingPunct="1">
              <a:spcBef>
                <a:spcPct val="0"/>
              </a:spcBef>
              <a:buNone/>
              <a:defRPr sz="23100" kern="1200">
                <a:solidFill>
                  <a:schemeClr val="tx1"/>
                </a:solidFill>
                <a:latin typeface="+mj-lt"/>
                <a:ea typeface="+mj-ea"/>
                <a:cs typeface="+mj-cs"/>
              </a:defRPr>
            </a:lvl1pPr>
          </a:lstStyle>
          <a:p>
            <a:r>
              <a:rPr lang="en-US" sz="8800" b="1" dirty="0">
                <a:solidFill>
                  <a:schemeClr val="bg1"/>
                </a:solidFill>
                <a:latin typeface="Arial" charset="0"/>
                <a:ea typeface="Arial" charset="0"/>
                <a:cs typeface="Arial" charset="0"/>
              </a:rPr>
              <a:t>APS Layout and LVS</a:t>
            </a:r>
          </a:p>
        </p:txBody>
      </p:sp>
      <p:sp>
        <p:nvSpPr>
          <p:cNvPr id="8" name="Text Placeholder 4"/>
          <p:cNvSpPr txBox="1">
            <a:spLocks/>
          </p:cNvSpPr>
          <p:nvPr/>
        </p:nvSpPr>
        <p:spPr>
          <a:xfrm>
            <a:off x="2757399" y="3017755"/>
            <a:ext cx="38376403" cy="1224068"/>
          </a:xfrm>
          <a:prstGeom prst="rect">
            <a:avLst/>
          </a:prstGeom>
        </p:spPr>
        <p:txBody>
          <a:bodyPr vert="horz" wrap="square" lIns="480709" tIns="240355" rIns="480709" bIns="240355" rtlCol="0" anchor="ctr">
            <a:spAutoFit/>
          </a:bodyPr>
          <a:lstStyle>
            <a:defPPr>
              <a:defRPr lang="en-US"/>
            </a:defPPr>
            <a:lvl1pPr marL="0" algn="r" defTabSz="2403546" rtl="0" eaLnBrk="1" latinLnBrk="0" hangingPunct="1">
              <a:defRPr sz="6300" kern="1200">
                <a:solidFill>
                  <a:schemeClr val="tx1">
                    <a:tint val="75000"/>
                  </a:schemeClr>
                </a:solidFill>
                <a:latin typeface="+mn-lt"/>
                <a:ea typeface="+mn-ea"/>
                <a:cs typeface="+mn-cs"/>
              </a:defRPr>
            </a:lvl1pPr>
            <a:lvl2pPr marL="2403546" algn="l" defTabSz="2403546" rtl="0" eaLnBrk="1" latinLnBrk="0" hangingPunct="1">
              <a:defRPr sz="9500" kern="1200">
                <a:solidFill>
                  <a:schemeClr val="tx1"/>
                </a:solidFill>
                <a:latin typeface="+mn-lt"/>
                <a:ea typeface="+mn-ea"/>
                <a:cs typeface="+mn-cs"/>
              </a:defRPr>
            </a:lvl2pPr>
            <a:lvl3pPr marL="4807092" algn="l" defTabSz="2403546" rtl="0" eaLnBrk="1" latinLnBrk="0" hangingPunct="1">
              <a:defRPr sz="9500" kern="1200">
                <a:solidFill>
                  <a:schemeClr val="tx1"/>
                </a:solidFill>
                <a:latin typeface="+mn-lt"/>
                <a:ea typeface="+mn-ea"/>
                <a:cs typeface="+mn-cs"/>
              </a:defRPr>
            </a:lvl3pPr>
            <a:lvl4pPr marL="7210638" algn="l" defTabSz="2403546" rtl="0" eaLnBrk="1" latinLnBrk="0" hangingPunct="1">
              <a:defRPr sz="9500" kern="1200">
                <a:solidFill>
                  <a:schemeClr val="tx1"/>
                </a:solidFill>
                <a:latin typeface="+mn-lt"/>
                <a:ea typeface="+mn-ea"/>
                <a:cs typeface="+mn-cs"/>
              </a:defRPr>
            </a:lvl4pPr>
            <a:lvl5pPr marL="9614184" algn="l" defTabSz="2403546" rtl="0" eaLnBrk="1" latinLnBrk="0" hangingPunct="1">
              <a:defRPr sz="9500" kern="1200">
                <a:solidFill>
                  <a:schemeClr val="tx1"/>
                </a:solidFill>
                <a:latin typeface="+mn-lt"/>
                <a:ea typeface="+mn-ea"/>
                <a:cs typeface="+mn-cs"/>
              </a:defRPr>
            </a:lvl5pPr>
            <a:lvl6pPr marL="12017731" algn="l" defTabSz="2403546" rtl="0" eaLnBrk="1" latinLnBrk="0" hangingPunct="1">
              <a:defRPr sz="9500" kern="1200">
                <a:solidFill>
                  <a:schemeClr val="tx1"/>
                </a:solidFill>
                <a:latin typeface="+mn-lt"/>
                <a:ea typeface="+mn-ea"/>
                <a:cs typeface="+mn-cs"/>
              </a:defRPr>
            </a:lvl6pPr>
            <a:lvl7pPr marL="14421277" algn="l" defTabSz="2403546" rtl="0" eaLnBrk="1" latinLnBrk="0" hangingPunct="1">
              <a:defRPr sz="9500" kern="1200">
                <a:solidFill>
                  <a:schemeClr val="tx1"/>
                </a:solidFill>
                <a:latin typeface="+mn-lt"/>
                <a:ea typeface="+mn-ea"/>
                <a:cs typeface="+mn-cs"/>
              </a:defRPr>
            </a:lvl7pPr>
            <a:lvl8pPr marL="16824823" algn="l" defTabSz="2403546" rtl="0" eaLnBrk="1" latinLnBrk="0" hangingPunct="1">
              <a:defRPr sz="9500" kern="1200">
                <a:solidFill>
                  <a:schemeClr val="tx1"/>
                </a:solidFill>
                <a:latin typeface="+mn-lt"/>
                <a:ea typeface="+mn-ea"/>
                <a:cs typeface="+mn-cs"/>
              </a:defRPr>
            </a:lvl8pPr>
            <a:lvl9pPr marL="19228369" algn="l" defTabSz="2403546" rtl="0" eaLnBrk="1" latinLnBrk="0" hangingPunct="1">
              <a:defRPr sz="9500" kern="1200">
                <a:solidFill>
                  <a:schemeClr val="tx1"/>
                </a:solidFill>
                <a:latin typeface="+mn-lt"/>
                <a:ea typeface="+mn-ea"/>
                <a:cs typeface="+mn-cs"/>
              </a:defRPr>
            </a:lvl9pPr>
          </a:lstStyle>
          <a:p>
            <a:pPr algn="ctr"/>
            <a:r>
              <a:rPr lang="en-US" sz="4800" dirty="0">
                <a:solidFill>
                  <a:srgbClr val="FFFFFF"/>
                </a:solidFill>
                <a:latin typeface="Arial" charset="0"/>
                <a:ea typeface="Arial" charset="0"/>
                <a:cs typeface="Arial" charset="0"/>
              </a:rPr>
              <a:t>Alexander Shen, Brian Zhou, Hayley Chu</a:t>
            </a:r>
          </a:p>
        </p:txBody>
      </p:sp>
      <p:sp>
        <p:nvSpPr>
          <p:cNvPr id="9" name="TextBox 8"/>
          <p:cNvSpPr txBox="1"/>
          <p:nvPr/>
        </p:nvSpPr>
        <p:spPr>
          <a:xfrm>
            <a:off x="-84399" y="4384438"/>
            <a:ext cx="43891200" cy="692497"/>
          </a:xfrm>
          <a:prstGeom prst="rect">
            <a:avLst/>
          </a:prstGeom>
          <a:noFill/>
        </p:spPr>
        <p:txBody>
          <a:bodyPr wrap="square" rtlCol="0">
            <a:spAutoFit/>
          </a:bodyPr>
          <a:lstStyle/>
          <a:p>
            <a:pPr algn="ctr"/>
            <a:r>
              <a:rPr lang="en-US" sz="3900" dirty="0">
                <a:solidFill>
                  <a:srgbClr val="FFFFFF"/>
                </a:solidFill>
                <a:latin typeface="Arial" charset="0"/>
                <a:ea typeface="Arial" charset="0"/>
                <a:cs typeface="Arial" charset="0"/>
              </a:rPr>
              <a:t>Johns Hopkins University | Department of Electrical and Computer Engineering | Baltimore, MD</a:t>
            </a:r>
          </a:p>
        </p:txBody>
      </p:sp>
      <p:sp>
        <p:nvSpPr>
          <p:cNvPr id="25" name="Text Placeholder 9"/>
          <p:cNvSpPr>
            <a:spLocks noGrp="1"/>
          </p:cNvSpPr>
          <p:nvPr/>
        </p:nvSpPr>
        <p:spPr>
          <a:xfrm>
            <a:off x="566058" y="19097018"/>
            <a:ext cx="12159297" cy="1516446"/>
          </a:xfrm>
          <a:prstGeom prst="rect">
            <a:avLst/>
          </a:prstGeom>
        </p:spPr>
        <p:txBody>
          <a:bodyPr wrap="square" lIns="130622" tIns="130622" rIns="130622" bIns="130622">
            <a:spAutoFit/>
          </a:bodyPr>
          <a:lstStyle>
            <a:lvl1pPr marL="0" indent="0" algn="l" defTabSz="2507943" rtl="0" eaLnBrk="1" latinLnBrk="0" hangingPunct="1">
              <a:spcBef>
                <a:spcPct val="20000"/>
              </a:spcBef>
              <a:buFont typeface="Arial" pitchFamily="34" charset="0"/>
              <a:buNone/>
              <a:defRPr sz="1400" kern="1200">
                <a:solidFill>
                  <a:schemeClr val="tx1"/>
                </a:solidFill>
                <a:latin typeface="Trebuchet MS" pitchFamily="34" charset="0"/>
                <a:ea typeface="+mn-ea"/>
                <a:cs typeface="+mn-cs"/>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endParaRPr lang="en-US" sz="3700" dirty="0">
              <a:latin typeface="Arial" charset="0"/>
              <a:ea typeface="Arial" charset="0"/>
              <a:cs typeface="Arial" charset="0"/>
            </a:endParaRPr>
          </a:p>
          <a:p>
            <a:endParaRPr lang="en-US" sz="3700" kern="1200" dirty="0">
              <a:latin typeface="Arial" charset="0"/>
              <a:ea typeface="Arial" charset="0"/>
              <a:cs typeface="Arial" charset="0"/>
            </a:endParaRPr>
          </a:p>
        </p:txBody>
      </p:sp>
      <p:sp>
        <p:nvSpPr>
          <p:cNvPr id="312" name="TextBox 311"/>
          <p:cNvSpPr txBox="1"/>
          <p:nvPr/>
        </p:nvSpPr>
        <p:spPr>
          <a:xfrm>
            <a:off x="34974598" y="29924175"/>
            <a:ext cx="4929186" cy="1631216"/>
          </a:xfrm>
          <a:prstGeom prst="rect">
            <a:avLst/>
          </a:prstGeom>
          <a:noFill/>
        </p:spPr>
        <p:txBody>
          <a:bodyPr wrap="square" rtlCol="0">
            <a:spAutoFit/>
          </a:bodyPr>
          <a:lstStyle/>
          <a:p>
            <a:r>
              <a:rPr lang="en-US" sz="5000" dirty="0">
                <a:solidFill>
                  <a:schemeClr val="bg1"/>
                </a:solidFill>
                <a:latin typeface="Arial" charset="0"/>
                <a:ea typeface="Arial" charset="0"/>
                <a:cs typeface="Arial" charset="0"/>
              </a:rPr>
              <a:t>Contributions</a:t>
            </a:r>
          </a:p>
          <a:p>
            <a:endParaRPr lang="en-US" sz="5000" dirty="0">
              <a:solidFill>
                <a:schemeClr val="bg1"/>
              </a:solidFill>
              <a:latin typeface="Arial" charset="0"/>
              <a:ea typeface="Arial" charset="0"/>
              <a:cs typeface="Arial" charset="0"/>
            </a:endParaRPr>
          </a:p>
        </p:txBody>
      </p:sp>
      <p:pic>
        <p:nvPicPr>
          <p:cNvPr id="33" name="Picture 32" descr="whiting.logo.large.horizontal.whit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7591"/>
            <a:ext cx="8083919" cy="3460675"/>
          </a:xfrm>
          <a:prstGeom prst="rect">
            <a:avLst/>
          </a:prstGeom>
        </p:spPr>
      </p:pic>
      <p:sp>
        <p:nvSpPr>
          <p:cNvPr id="35" name="TextBox 34">
            <a:extLst>
              <a:ext uri="{FF2B5EF4-FFF2-40B4-BE49-F238E27FC236}">
                <a16:creationId xmlns:a16="http://schemas.microsoft.com/office/drawing/2014/main" id="{5146CFEA-D479-15E3-3EC3-64D204AB2A67}"/>
              </a:ext>
            </a:extLst>
          </p:cNvPr>
          <p:cNvSpPr txBox="1"/>
          <p:nvPr/>
        </p:nvSpPr>
        <p:spPr>
          <a:xfrm>
            <a:off x="1385100" y="15099198"/>
            <a:ext cx="8543147" cy="1015663"/>
          </a:xfrm>
          <a:prstGeom prst="rect">
            <a:avLst/>
          </a:prstGeom>
          <a:noFill/>
        </p:spPr>
        <p:txBody>
          <a:bodyPr wrap="square" rtlCol="0">
            <a:spAutoFit/>
          </a:bodyPr>
          <a:lstStyle/>
          <a:p>
            <a:endParaRPr lang="en-US" sz="6000" dirty="0"/>
          </a:p>
        </p:txBody>
      </p:sp>
      <p:sp>
        <p:nvSpPr>
          <p:cNvPr id="24" name="Rounded Rectangle 23">
            <a:extLst>
              <a:ext uri="{FF2B5EF4-FFF2-40B4-BE49-F238E27FC236}">
                <a16:creationId xmlns:a16="http://schemas.microsoft.com/office/drawing/2014/main" id="{B903F003-BCC8-4970-BD61-A32A5329F6AA}"/>
              </a:ext>
            </a:extLst>
          </p:cNvPr>
          <p:cNvSpPr/>
          <p:nvPr/>
        </p:nvSpPr>
        <p:spPr>
          <a:xfrm>
            <a:off x="31009509" y="31153280"/>
            <a:ext cx="12415710" cy="1601327"/>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dirty="0"/>
          </a:p>
        </p:txBody>
      </p:sp>
      <p:sp>
        <p:nvSpPr>
          <p:cNvPr id="10" name="TextBox 9">
            <a:extLst>
              <a:ext uri="{FF2B5EF4-FFF2-40B4-BE49-F238E27FC236}">
                <a16:creationId xmlns:a16="http://schemas.microsoft.com/office/drawing/2014/main" id="{AF33F21D-CC40-4D52-ECBE-A5D66382D82A}"/>
              </a:ext>
            </a:extLst>
          </p:cNvPr>
          <p:cNvSpPr txBox="1"/>
          <p:nvPr/>
        </p:nvSpPr>
        <p:spPr>
          <a:xfrm>
            <a:off x="31391091" y="31488307"/>
            <a:ext cx="12415710" cy="1015663"/>
          </a:xfrm>
          <a:prstGeom prst="rect">
            <a:avLst/>
          </a:prstGeom>
          <a:noFill/>
        </p:spPr>
        <p:txBody>
          <a:bodyPr wrap="square" rtlCol="0">
            <a:spAutoFit/>
          </a:bodyPr>
          <a:lstStyle/>
          <a:p>
            <a:r>
              <a:rPr lang="en-US" sz="6000" dirty="0"/>
              <a:t>Alexander Shen</a:t>
            </a:r>
          </a:p>
        </p:txBody>
      </p:sp>
      <p:sp>
        <p:nvSpPr>
          <p:cNvPr id="2" name="Rounded Rectangle 25">
            <a:extLst>
              <a:ext uri="{FF2B5EF4-FFF2-40B4-BE49-F238E27FC236}">
                <a16:creationId xmlns:a16="http://schemas.microsoft.com/office/drawing/2014/main" id="{EAF3FE1A-821B-F6DC-A762-A3BFC03B627B}"/>
              </a:ext>
            </a:extLst>
          </p:cNvPr>
          <p:cNvSpPr/>
          <p:nvPr/>
        </p:nvSpPr>
        <p:spPr>
          <a:xfrm>
            <a:off x="32461200" y="8858842"/>
            <a:ext cx="10892627" cy="2066740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dirty="0">
              <a:solidFill>
                <a:schemeClr val="tx1"/>
              </a:solidFill>
            </a:endParaRPr>
          </a:p>
        </p:txBody>
      </p:sp>
      <p:sp>
        <p:nvSpPr>
          <p:cNvPr id="3" name="TextBox 2">
            <a:extLst>
              <a:ext uri="{FF2B5EF4-FFF2-40B4-BE49-F238E27FC236}">
                <a16:creationId xmlns:a16="http://schemas.microsoft.com/office/drawing/2014/main" id="{E19FECCF-A901-7C22-FD4F-CEBD5A5248BB}"/>
              </a:ext>
            </a:extLst>
          </p:cNvPr>
          <p:cNvSpPr txBox="1"/>
          <p:nvPr/>
        </p:nvSpPr>
        <p:spPr>
          <a:xfrm>
            <a:off x="33356083" y="9819933"/>
            <a:ext cx="9150017" cy="22358108"/>
          </a:xfrm>
          <a:prstGeom prst="rect">
            <a:avLst/>
          </a:prstGeom>
          <a:noFill/>
        </p:spPr>
        <p:txBody>
          <a:bodyPr wrap="square" rtlCol="0">
            <a:spAutoFit/>
          </a:bodyPr>
          <a:lstStyle/>
          <a:p>
            <a:r>
              <a:rPr lang="en-US" sz="7400" dirty="0"/>
              <a:t>This is the layout for the Active Pixel Sensor. </a:t>
            </a:r>
          </a:p>
          <a:p>
            <a:endParaRPr lang="en-US" sz="7400" dirty="0"/>
          </a:p>
          <a:p>
            <a:r>
              <a:rPr lang="en-US" sz="7400" dirty="0"/>
              <a:t>I decided to stack a lot of components together to maximize the size of the n-well/p-sub photodiode. </a:t>
            </a:r>
          </a:p>
          <a:p>
            <a:endParaRPr lang="en-US" sz="7400" dirty="0"/>
          </a:p>
          <a:p>
            <a:r>
              <a:rPr lang="en-US" sz="7400" dirty="0"/>
              <a:t>We are aware that stacking metal layers can create parasitic capacitances which is why we didn’t stack all the metal layers together to find a balance with the area.</a:t>
            </a:r>
          </a:p>
          <a:p>
            <a:endParaRPr lang="en-US" sz="7400" dirty="0"/>
          </a:p>
          <a:p>
            <a:endParaRPr lang="en-US" sz="7400" dirty="0"/>
          </a:p>
        </p:txBody>
      </p:sp>
      <p:sp>
        <p:nvSpPr>
          <p:cNvPr id="12" name="Rounded Rectangle 30">
            <a:extLst>
              <a:ext uri="{FF2B5EF4-FFF2-40B4-BE49-F238E27FC236}">
                <a16:creationId xmlns:a16="http://schemas.microsoft.com/office/drawing/2014/main" id="{6742F7C3-D37D-361A-D7BE-2EC950ED5D41}"/>
              </a:ext>
            </a:extLst>
          </p:cNvPr>
          <p:cNvSpPr/>
          <p:nvPr/>
        </p:nvSpPr>
        <p:spPr>
          <a:xfrm>
            <a:off x="542751" y="26751878"/>
            <a:ext cx="27749862" cy="5970734"/>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dirty="0">
              <a:solidFill>
                <a:schemeClr val="tx1"/>
              </a:solidFill>
            </a:endParaRPr>
          </a:p>
        </p:txBody>
      </p:sp>
      <p:sp>
        <p:nvSpPr>
          <p:cNvPr id="13" name="TextBox 12">
            <a:extLst>
              <a:ext uri="{FF2B5EF4-FFF2-40B4-BE49-F238E27FC236}">
                <a16:creationId xmlns:a16="http://schemas.microsoft.com/office/drawing/2014/main" id="{83E9E24E-9CDF-3E4A-9B98-18AD677D6AAA}"/>
              </a:ext>
            </a:extLst>
          </p:cNvPr>
          <p:cNvSpPr txBox="1"/>
          <p:nvPr/>
        </p:nvSpPr>
        <p:spPr>
          <a:xfrm>
            <a:off x="1676233" y="27381147"/>
            <a:ext cx="25646742" cy="3508653"/>
          </a:xfrm>
          <a:prstGeom prst="rect">
            <a:avLst/>
          </a:prstGeom>
          <a:noFill/>
        </p:spPr>
        <p:txBody>
          <a:bodyPr wrap="square" rtlCol="0">
            <a:spAutoFit/>
          </a:bodyPr>
          <a:lstStyle/>
          <a:p>
            <a:r>
              <a:rPr lang="en-US" sz="7400" dirty="0"/>
              <a:t>Layout-vs-schematic (LVS): Everything is consistent with the schematic. We can see that there </a:t>
            </a:r>
            <a:r>
              <a:rPr lang="en-US" sz="7400" dirty="0" err="1"/>
              <a:t>i_ph</a:t>
            </a:r>
            <a:r>
              <a:rPr lang="en-US" sz="7400" dirty="0"/>
              <a:t> terminal is not present in the layout. That is because it represents the photo diode.</a:t>
            </a:r>
          </a:p>
        </p:txBody>
      </p:sp>
      <p:pic>
        <p:nvPicPr>
          <p:cNvPr id="5" name="Picture 4">
            <a:extLst>
              <a:ext uri="{FF2B5EF4-FFF2-40B4-BE49-F238E27FC236}">
                <a16:creationId xmlns:a16="http://schemas.microsoft.com/office/drawing/2014/main" id="{00F50421-20D8-AC2E-2EB9-49569A9890A8}"/>
              </a:ext>
            </a:extLst>
          </p:cNvPr>
          <p:cNvPicPr>
            <a:picLocks noChangeAspect="1"/>
          </p:cNvPicPr>
          <p:nvPr/>
        </p:nvPicPr>
        <p:blipFill>
          <a:blip r:embed="rId3"/>
          <a:stretch>
            <a:fillRect/>
          </a:stretch>
        </p:blipFill>
        <p:spPr>
          <a:xfrm>
            <a:off x="-84399" y="7633968"/>
            <a:ext cx="18754294" cy="18546835"/>
          </a:xfrm>
          <a:prstGeom prst="rect">
            <a:avLst/>
          </a:prstGeom>
        </p:spPr>
      </p:pic>
      <p:pic>
        <p:nvPicPr>
          <p:cNvPr id="7" name="Picture 6">
            <a:extLst>
              <a:ext uri="{FF2B5EF4-FFF2-40B4-BE49-F238E27FC236}">
                <a16:creationId xmlns:a16="http://schemas.microsoft.com/office/drawing/2014/main" id="{F345BF47-51E2-0FFB-6D53-83B845605323}"/>
              </a:ext>
            </a:extLst>
          </p:cNvPr>
          <p:cNvPicPr>
            <a:picLocks noChangeAspect="1"/>
          </p:cNvPicPr>
          <p:nvPr/>
        </p:nvPicPr>
        <p:blipFill>
          <a:blip r:embed="rId4"/>
          <a:stretch>
            <a:fillRect/>
          </a:stretch>
        </p:blipFill>
        <p:spPr>
          <a:xfrm>
            <a:off x="18733631" y="8863533"/>
            <a:ext cx="13452820" cy="16761402"/>
          </a:xfrm>
          <a:prstGeom prst="rect">
            <a:avLst/>
          </a:prstGeom>
        </p:spPr>
      </p:pic>
    </p:spTree>
    <p:extLst>
      <p:ext uri="{BB962C8B-B14F-4D97-AF65-F5344CB8AC3E}">
        <p14:creationId xmlns:p14="http://schemas.microsoft.com/office/powerpoint/2010/main" val="3199465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alpha val="19810"/>
          </a:schemeClr>
        </a:solidFill>
        <a:effectLst/>
      </p:bgPr>
    </p:bg>
    <p:spTree>
      <p:nvGrpSpPr>
        <p:cNvPr id="1" name=""/>
        <p:cNvGrpSpPr/>
        <p:nvPr/>
      </p:nvGrpSpPr>
      <p:grpSpPr>
        <a:xfrm>
          <a:off x="0" y="0"/>
          <a:ext cx="0" cy="0"/>
          <a:chOff x="0" y="0"/>
          <a:chExt cx="0" cy="0"/>
        </a:xfrm>
      </p:grpSpPr>
      <p:sp>
        <p:nvSpPr>
          <p:cNvPr id="4" name="Rectangle 3"/>
          <p:cNvSpPr/>
          <p:nvPr/>
        </p:nvSpPr>
        <p:spPr>
          <a:xfrm>
            <a:off x="0" y="3"/>
            <a:ext cx="43891200" cy="6203875"/>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itle 1"/>
          <p:cNvSpPr txBox="1">
            <a:spLocks/>
          </p:cNvSpPr>
          <p:nvPr/>
        </p:nvSpPr>
        <p:spPr>
          <a:xfrm>
            <a:off x="6106886" y="1430093"/>
            <a:ext cx="31802950" cy="1446550"/>
          </a:xfrm>
          <a:prstGeom prst="rect">
            <a:avLst/>
          </a:prstGeom>
        </p:spPr>
        <p:txBody>
          <a:bodyPr wrap="square">
            <a:spAutoFit/>
          </a:bodyPr>
          <a:lstStyle>
            <a:lvl1pPr algn="ctr" defTabSz="2403546" rtl="0" eaLnBrk="1" latinLnBrk="0" hangingPunct="1">
              <a:spcBef>
                <a:spcPct val="0"/>
              </a:spcBef>
              <a:buNone/>
              <a:defRPr sz="23100" kern="1200">
                <a:solidFill>
                  <a:schemeClr val="tx1"/>
                </a:solidFill>
                <a:latin typeface="+mj-lt"/>
                <a:ea typeface="+mj-ea"/>
                <a:cs typeface="+mj-cs"/>
              </a:defRPr>
            </a:lvl1pPr>
          </a:lstStyle>
          <a:p>
            <a:r>
              <a:rPr lang="en-US" sz="8800" b="1" dirty="0">
                <a:solidFill>
                  <a:schemeClr val="bg1"/>
                </a:solidFill>
                <a:latin typeface="Arial" charset="0"/>
                <a:ea typeface="Arial" charset="0"/>
                <a:cs typeface="Arial" charset="0"/>
              </a:rPr>
              <a:t>APS Layout Optimization</a:t>
            </a:r>
          </a:p>
        </p:txBody>
      </p:sp>
      <p:sp>
        <p:nvSpPr>
          <p:cNvPr id="8" name="Text Placeholder 4"/>
          <p:cNvSpPr txBox="1">
            <a:spLocks/>
          </p:cNvSpPr>
          <p:nvPr/>
        </p:nvSpPr>
        <p:spPr>
          <a:xfrm>
            <a:off x="2757399" y="3017755"/>
            <a:ext cx="38376403" cy="1224068"/>
          </a:xfrm>
          <a:prstGeom prst="rect">
            <a:avLst/>
          </a:prstGeom>
        </p:spPr>
        <p:txBody>
          <a:bodyPr vert="horz" wrap="square" lIns="480709" tIns="240355" rIns="480709" bIns="240355" rtlCol="0" anchor="ctr">
            <a:spAutoFit/>
          </a:bodyPr>
          <a:lstStyle>
            <a:defPPr>
              <a:defRPr lang="en-US"/>
            </a:defPPr>
            <a:lvl1pPr marL="0" algn="r" defTabSz="2403546" rtl="0" eaLnBrk="1" latinLnBrk="0" hangingPunct="1">
              <a:defRPr sz="6300" kern="1200">
                <a:solidFill>
                  <a:schemeClr val="tx1">
                    <a:tint val="75000"/>
                  </a:schemeClr>
                </a:solidFill>
                <a:latin typeface="+mn-lt"/>
                <a:ea typeface="+mn-ea"/>
                <a:cs typeface="+mn-cs"/>
              </a:defRPr>
            </a:lvl1pPr>
            <a:lvl2pPr marL="2403546" algn="l" defTabSz="2403546" rtl="0" eaLnBrk="1" latinLnBrk="0" hangingPunct="1">
              <a:defRPr sz="9500" kern="1200">
                <a:solidFill>
                  <a:schemeClr val="tx1"/>
                </a:solidFill>
                <a:latin typeface="+mn-lt"/>
                <a:ea typeface="+mn-ea"/>
                <a:cs typeface="+mn-cs"/>
              </a:defRPr>
            </a:lvl2pPr>
            <a:lvl3pPr marL="4807092" algn="l" defTabSz="2403546" rtl="0" eaLnBrk="1" latinLnBrk="0" hangingPunct="1">
              <a:defRPr sz="9500" kern="1200">
                <a:solidFill>
                  <a:schemeClr val="tx1"/>
                </a:solidFill>
                <a:latin typeface="+mn-lt"/>
                <a:ea typeface="+mn-ea"/>
                <a:cs typeface="+mn-cs"/>
              </a:defRPr>
            </a:lvl3pPr>
            <a:lvl4pPr marL="7210638" algn="l" defTabSz="2403546" rtl="0" eaLnBrk="1" latinLnBrk="0" hangingPunct="1">
              <a:defRPr sz="9500" kern="1200">
                <a:solidFill>
                  <a:schemeClr val="tx1"/>
                </a:solidFill>
                <a:latin typeface="+mn-lt"/>
                <a:ea typeface="+mn-ea"/>
                <a:cs typeface="+mn-cs"/>
              </a:defRPr>
            </a:lvl4pPr>
            <a:lvl5pPr marL="9614184" algn="l" defTabSz="2403546" rtl="0" eaLnBrk="1" latinLnBrk="0" hangingPunct="1">
              <a:defRPr sz="9500" kern="1200">
                <a:solidFill>
                  <a:schemeClr val="tx1"/>
                </a:solidFill>
                <a:latin typeface="+mn-lt"/>
                <a:ea typeface="+mn-ea"/>
                <a:cs typeface="+mn-cs"/>
              </a:defRPr>
            </a:lvl5pPr>
            <a:lvl6pPr marL="12017731" algn="l" defTabSz="2403546" rtl="0" eaLnBrk="1" latinLnBrk="0" hangingPunct="1">
              <a:defRPr sz="9500" kern="1200">
                <a:solidFill>
                  <a:schemeClr val="tx1"/>
                </a:solidFill>
                <a:latin typeface="+mn-lt"/>
                <a:ea typeface="+mn-ea"/>
                <a:cs typeface="+mn-cs"/>
              </a:defRPr>
            </a:lvl6pPr>
            <a:lvl7pPr marL="14421277" algn="l" defTabSz="2403546" rtl="0" eaLnBrk="1" latinLnBrk="0" hangingPunct="1">
              <a:defRPr sz="9500" kern="1200">
                <a:solidFill>
                  <a:schemeClr val="tx1"/>
                </a:solidFill>
                <a:latin typeface="+mn-lt"/>
                <a:ea typeface="+mn-ea"/>
                <a:cs typeface="+mn-cs"/>
              </a:defRPr>
            </a:lvl7pPr>
            <a:lvl8pPr marL="16824823" algn="l" defTabSz="2403546" rtl="0" eaLnBrk="1" latinLnBrk="0" hangingPunct="1">
              <a:defRPr sz="9500" kern="1200">
                <a:solidFill>
                  <a:schemeClr val="tx1"/>
                </a:solidFill>
                <a:latin typeface="+mn-lt"/>
                <a:ea typeface="+mn-ea"/>
                <a:cs typeface="+mn-cs"/>
              </a:defRPr>
            </a:lvl8pPr>
            <a:lvl9pPr marL="19228369" algn="l" defTabSz="2403546" rtl="0" eaLnBrk="1" latinLnBrk="0" hangingPunct="1">
              <a:defRPr sz="9500" kern="1200">
                <a:solidFill>
                  <a:schemeClr val="tx1"/>
                </a:solidFill>
                <a:latin typeface="+mn-lt"/>
                <a:ea typeface="+mn-ea"/>
                <a:cs typeface="+mn-cs"/>
              </a:defRPr>
            </a:lvl9pPr>
          </a:lstStyle>
          <a:p>
            <a:pPr algn="ctr"/>
            <a:r>
              <a:rPr lang="en-US" sz="4800" dirty="0">
                <a:solidFill>
                  <a:srgbClr val="FFFFFF"/>
                </a:solidFill>
                <a:latin typeface="Arial" charset="0"/>
                <a:ea typeface="Arial" charset="0"/>
                <a:cs typeface="Arial" charset="0"/>
              </a:rPr>
              <a:t>Alexander Shen, Brian Zhou, Hayley Chu</a:t>
            </a:r>
          </a:p>
        </p:txBody>
      </p:sp>
      <p:sp>
        <p:nvSpPr>
          <p:cNvPr id="9" name="TextBox 8"/>
          <p:cNvSpPr txBox="1"/>
          <p:nvPr/>
        </p:nvSpPr>
        <p:spPr>
          <a:xfrm>
            <a:off x="-84399" y="4384438"/>
            <a:ext cx="43891200" cy="692497"/>
          </a:xfrm>
          <a:prstGeom prst="rect">
            <a:avLst/>
          </a:prstGeom>
          <a:noFill/>
        </p:spPr>
        <p:txBody>
          <a:bodyPr wrap="square" rtlCol="0">
            <a:spAutoFit/>
          </a:bodyPr>
          <a:lstStyle/>
          <a:p>
            <a:pPr algn="ctr"/>
            <a:r>
              <a:rPr lang="en-US" sz="3900" dirty="0">
                <a:solidFill>
                  <a:srgbClr val="FFFFFF"/>
                </a:solidFill>
                <a:latin typeface="Arial" charset="0"/>
                <a:ea typeface="Arial" charset="0"/>
                <a:cs typeface="Arial" charset="0"/>
              </a:rPr>
              <a:t>Johns Hopkins University | Department of Electrical and Computer Engineering | Baltimore, MD</a:t>
            </a:r>
          </a:p>
        </p:txBody>
      </p:sp>
      <p:sp>
        <p:nvSpPr>
          <p:cNvPr id="25" name="Text Placeholder 9"/>
          <p:cNvSpPr>
            <a:spLocks noGrp="1"/>
          </p:cNvSpPr>
          <p:nvPr/>
        </p:nvSpPr>
        <p:spPr>
          <a:xfrm>
            <a:off x="566058" y="19097018"/>
            <a:ext cx="12159297" cy="1516446"/>
          </a:xfrm>
          <a:prstGeom prst="rect">
            <a:avLst/>
          </a:prstGeom>
        </p:spPr>
        <p:txBody>
          <a:bodyPr wrap="square" lIns="130622" tIns="130622" rIns="130622" bIns="130622">
            <a:spAutoFit/>
          </a:bodyPr>
          <a:lstStyle>
            <a:lvl1pPr marL="0" indent="0" algn="l" defTabSz="2507943" rtl="0" eaLnBrk="1" latinLnBrk="0" hangingPunct="1">
              <a:spcBef>
                <a:spcPct val="20000"/>
              </a:spcBef>
              <a:buFont typeface="Arial" pitchFamily="34" charset="0"/>
              <a:buNone/>
              <a:defRPr sz="1400" kern="1200">
                <a:solidFill>
                  <a:schemeClr val="tx1"/>
                </a:solidFill>
                <a:latin typeface="Trebuchet MS" pitchFamily="34" charset="0"/>
                <a:ea typeface="+mn-ea"/>
                <a:cs typeface="+mn-cs"/>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endParaRPr lang="en-US" sz="3700" dirty="0">
              <a:latin typeface="Arial" charset="0"/>
              <a:ea typeface="Arial" charset="0"/>
              <a:cs typeface="Arial" charset="0"/>
            </a:endParaRPr>
          </a:p>
          <a:p>
            <a:endParaRPr lang="en-US" sz="3700" kern="1200" dirty="0">
              <a:latin typeface="Arial" charset="0"/>
              <a:ea typeface="Arial" charset="0"/>
              <a:cs typeface="Arial" charset="0"/>
            </a:endParaRPr>
          </a:p>
        </p:txBody>
      </p:sp>
      <p:pic>
        <p:nvPicPr>
          <p:cNvPr id="33" name="Picture 32" descr="whiting.logo.large.horizontal.whit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7591"/>
            <a:ext cx="8083919" cy="3460675"/>
          </a:xfrm>
          <a:prstGeom prst="rect">
            <a:avLst/>
          </a:prstGeom>
        </p:spPr>
      </p:pic>
      <p:sp>
        <p:nvSpPr>
          <p:cNvPr id="35" name="TextBox 34">
            <a:extLst>
              <a:ext uri="{FF2B5EF4-FFF2-40B4-BE49-F238E27FC236}">
                <a16:creationId xmlns:a16="http://schemas.microsoft.com/office/drawing/2014/main" id="{5146CFEA-D479-15E3-3EC3-64D204AB2A67}"/>
              </a:ext>
            </a:extLst>
          </p:cNvPr>
          <p:cNvSpPr txBox="1"/>
          <p:nvPr/>
        </p:nvSpPr>
        <p:spPr>
          <a:xfrm>
            <a:off x="1385100" y="15099198"/>
            <a:ext cx="8543147" cy="1015663"/>
          </a:xfrm>
          <a:prstGeom prst="rect">
            <a:avLst/>
          </a:prstGeom>
          <a:noFill/>
        </p:spPr>
        <p:txBody>
          <a:bodyPr wrap="square" rtlCol="0">
            <a:spAutoFit/>
          </a:bodyPr>
          <a:lstStyle/>
          <a:p>
            <a:endParaRPr lang="en-US" sz="6000" dirty="0"/>
          </a:p>
        </p:txBody>
      </p:sp>
      <p:pic>
        <p:nvPicPr>
          <p:cNvPr id="14" name="Picture 13">
            <a:extLst>
              <a:ext uri="{FF2B5EF4-FFF2-40B4-BE49-F238E27FC236}">
                <a16:creationId xmlns:a16="http://schemas.microsoft.com/office/drawing/2014/main" id="{9AE031CA-F73F-2AB9-F367-07343B30D445}"/>
              </a:ext>
            </a:extLst>
          </p:cNvPr>
          <p:cNvPicPr>
            <a:picLocks noChangeAspect="1"/>
          </p:cNvPicPr>
          <p:nvPr/>
        </p:nvPicPr>
        <p:blipFill>
          <a:blip r:embed="rId3"/>
          <a:stretch>
            <a:fillRect/>
          </a:stretch>
        </p:blipFill>
        <p:spPr>
          <a:xfrm>
            <a:off x="1023746" y="7563802"/>
            <a:ext cx="28364834" cy="24390141"/>
          </a:xfrm>
          <a:prstGeom prst="rect">
            <a:avLst/>
          </a:prstGeom>
        </p:spPr>
      </p:pic>
      <p:grpSp>
        <p:nvGrpSpPr>
          <p:cNvPr id="15" name="Group 14">
            <a:extLst>
              <a:ext uri="{FF2B5EF4-FFF2-40B4-BE49-F238E27FC236}">
                <a16:creationId xmlns:a16="http://schemas.microsoft.com/office/drawing/2014/main" id="{13B8351A-1F3B-D1F5-2C3B-0AF92C288F6D}"/>
              </a:ext>
            </a:extLst>
          </p:cNvPr>
          <p:cNvGrpSpPr/>
          <p:nvPr/>
        </p:nvGrpSpPr>
        <p:grpSpPr>
          <a:xfrm>
            <a:off x="30418689" y="7322707"/>
            <a:ext cx="12580809" cy="21380917"/>
            <a:chOff x="30902359" y="7128096"/>
            <a:chExt cx="12580809" cy="17581262"/>
          </a:xfrm>
        </p:grpSpPr>
        <p:sp>
          <p:nvSpPr>
            <p:cNvPr id="16" name="Rounded Rectangle 25">
              <a:extLst>
                <a:ext uri="{FF2B5EF4-FFF2-40B4-BE49-F238E27FC236}">
                  <a16:creationId xmlns:a16="http://schemas.microsoft.com/office/drawing/2014/main" id="{D69F3691-A1AA-21BA-6E9D-B32DFC12DA15}"/>
                </a:ext>
              </a:extLst>
            </p:cNvPr>
            <p:cNvSpPr/>
            <p:nvPr/>
          </p:nvSpPr>
          <p:spPr>
            <a:xfrm>
              <a:off x="30902359" y="7128096"/>
              <a:ext cx="12580809" cy="17581262"/>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dirty="0">
                <a:solidFill>
                  <a:schemeClr val="tx1"/>
                </a:solidFill>
              </a:endParaRPr>
            </a:p>
          </p:txBody>
        </p:sp>
        <p:sp>
          <p:nvSpPr>
            <p:cNvPr id="17" name="TextBox 16">
              <a:extLst>
                <a:ext uri="{FF2B5EF4-FFF2-40B4-BE49-F238E27FC236}">
                  <a16:creationId xmlns:a16="http://schemas.microsoft.com/office/drawing/2014/main" id="{19C0AA51-E0E0-904B-55BC-5ED9CDE1B0AA}"/>
                </a:ext>
              </a:extLst>
            </p:cNvPr>
            <p:cNvSpPr txBox="1"/>
            <p:nvPr/>
          </p:nvSpPr>
          <p:spPr>
            <a:xfrm>
              <a:off x="31596467" y="7577108"/>
              <a:ext cx="11357691" cy="15187625"/>
            </a:xfrm>
            <a:prstGeom prst="rect">
              <a:avLst/>
            </a:prstGeom>
            <a:noFill/>
          </p:spPr>
          <p:txBody>
            <a:bodyPr wrap="square" rtlCol="0">
              <a:spAutoFit/>
            </a:bodyPr>
            <a:lstStyle/>
            <a:p>
              <a:r>
                <a:rPr lang="en-US" sz="7200" dirty="0"/>
                <a:t>The APS layout is then optimized to maximize the area of the photodiode.</a:t>
              </a:r>
            </a:p>
            <a:p>
              <a:endParaRPr lang="en-US" sz="7200" dirty="0"/>
            </a:p>
            <a:p>
              <a:r>
                <a:rPr lang="en-US" sz="7200" dirty="0"/>
                <a:t>Area of the n-well strictly not covered by other components has reached 79.95% of total cell area.</a:t>
              </a:r>
            </a:p>
            <a:p>
              <a:endParaRPr lang="en-US" sz="7200" dirty="0"/>
            </a:p>
            <a:p>
              <a:r>
                <a:rPr lang="en-US" sz="7200" dirty="0"/>
                <a:t>n-well/p-sub photodiode is chosen because the cell area is fixed, thus there is no need to sacrifice sensitivity for space by using n+/p-sub.</a:t>
              </a:r>
            </a:p>
            <a:p>
              <a:endParaRPr lang="en-US" sz="7200" dirty="0"/>
            </a:p>
            <a:p>
              <a:r>
                <a:rPr lang="en-US" sz="7200" dirty="0"/>
                <a:t>p+/n-well/p-sub photodiode not chosen due Cadence incompatibility.</a:t>
              </a:r>
            </a:p>
          </p:txBody>
        </p:sp>
      </p:grpSp>
      <p:grpSp>
        <p:nvGrpSpPr>
          <p:cNvPr id="18" name="Group 17">
            <a:extLst>
              <a:ext uri="{FF2B5EF4-FFF2-40B4-BE49-F238E27FC236}">
                <a16:creationId xmlns:a16="http://schemas.microsoft.com/office/drawing/2014/main" id="{CB2C141D-C916-FA13-0194-7654A829BF27}"/>
              </a:ext>
            </a:extLst>
          </p:cNvPr>
          <p:cNvGrpSpPr/>
          <p:nvPr/>
        </p:nvGrpSpPr>
        <p:grpSpPr>
          <a:xfrm>
            <a:off x="30418689" y="29822454"/>
            <a:ext cx="12580809" cy="2830432"/>
            <a:chOff x="31117751" y="29924175"/>
            <a:chExt cx="12580809" cy="2830432"/>
          </a:xfrm>
        </p:grpSpPr>
        <p:sp>
          <p:nvSpPr>
            <p:cNvPr id="19" name="Rounded Rectangle 60">
              <a:extLst>
                <a:ext uri="{FF2B5EF4-FFF2-40B4-BE49-F238E27FC236}">
                  <a16:creationId xmlns:a16="http://schemas.microsoft.com/office/drawing/2014/main" id="{9F7F3C27-6AF9-EE1D-3976-98F841B1D098}"/>
                </a:ext>
              </a:extLst>
            </p:cNvPr>
            <p:cNvSpPr/>
            <p:nvPr/>
          </p:nvSpPr>
          <p:spPr>
            <a:xfrm>
              <a:off x="31117751" y="30056858"/>
              <a:ext cx="12580809" cy="701427"/>
            </a:xfrm>
            <a:prstGeom prst="roundRect">
              <a:avLst/>
            </a:prstGeom>
            <a:solidFill>
              <a:srgbClr val="002D7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6FA332D2-AE7F-5A69-9C8D-71D763D75AE8}"/>
                </a:ext>
              </a:extLst>
            </p:cNvPr>
            <p:cNvSpPr txBox="1"/>
            <p:nvPr/>
          </p:nvSpPr>
          <p:spPr>
            <a:xfrm>
              <a:off x="34943562" y="29924175"/>
              <a:ext cx="4929186" cy="1631216"/>
            </a:xfrm>
            <a:prstGeom prst="rect">
              <a:avLst/>
            </a:prstGeom>
            <a:noFill/>
          </p:spPr>
          <p:txBody>
            <a:bodyPr wrap="square" rtlCol="0">
              <a:spAutoFit/>
            </a:bodyPr>
            <a:lstStyle/>
            <a:p>
              <a:pPr algn="ctr"/>
              <a:r>
                <a:rPr lang="en-US" sz="5000" dirty="0">
                  <a:solidFill>
                    <a:schemeClr val="bg1"/>
                  </a:solidFill>
                  <a:latin typeface="Arial" charset="0"/>
                  <a:ea typeface="Arial" charset="0"/>
                  <a:cs typeface="Arial" charset="0"/>
                </a:rPr>
                <a:t>Contributions</a:t>
              </a:r>
            </a:p>
            <a:p>
              <a:endParaRPr lang="en-US" sz="5000" dirty="0">
                <a:solidFill>
                  <a:schemeClr val="bg1"/>
                </a:solidFill>
                <a:latin typeface="Arial" charset="0"/>
                <a:ea typeface="Arial" charset="0"/>
                <a:cs typeface="Arial" charset="0"/>
              </a:endParaRPr>
            </a:p>
          </p:txBody>
        </p:sp>
        <p:sp>
          <p:nvSpPr>
            <p:cNvPr id="21" name="Rounded Rectangle 23">
              <a:extLst>
                <a:ext uri="{FF2B5EF4-FFF2-40B4-BE49-F238E27FC236}">
                  <a16:creationId xmlns:a16="http://schemas.microsoft.com/office/drawing/2014/main" id="{A3B59AD9-EE74-2824-E595-087006CD6068}"/>
                </a:ext>
              </a:extLst>
            </p:cNvPr>
            <p:cNvSpPr/>
            <p:nvPr/>
          </p:nvSpPr>
          <p:spPr>
            <a:xfrm>
              <a:off x="31200300" y="31153280"/>
              <a:ext cx="12415710" cy="1601327"/>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dirty="0"/>
            </a:p>
          </p:txBody>
        </p:sp>
        <p:sp>
          <p:nvSpPr>
            <p:cNvPr id="22" name="TextBox 21">
              <a:extLst>
                <a:ext uri="{FF2B5EF4-FFF2-40B4-BE49-F238E27FC236}">
                  <a16:creationId xmlns:a16="http://schemas.microsoft.com/office/drawing/2014/main" id="{20D8717B-8BBF-4D44-D726-D10644F38F9A}"/>
                </a:ext>
              </a:extLst>
            </p:cNvPr>
            <p:cNvSpPr txBox="1"/>
            <p:nvPr/>
          </p:nvSpPr>
          <p:spPr>
            <a:xfrm>
              <a:off x="31200300" y="31488307"/>
              <a:ext cx="12415710" cy="1015663"/>
            </a:xfrm>
            <a:prstGeom prst="rect">
              <a:avLst/>
            </a:prstGeom>
            <a:noFill/>
          </p:spPr>
          <p:txBody>
            <a:bodyPr wrap="square" rtlCol="0">
              <a:spAutoFit/>
            </a:bodyPr>
            <a:lstStyle/>
            <a:p>
              <a:pPr algn="ctr"/>
              <a:r>
                <a:rPr lang="en-US" sz="6000" dirty="0"/>
                <a:t>Brian Zhou</a:t>
              </a:r>
            </a:p>
          </p:txBody>
        </p:sp>
      </p:grpSp>
    </p:spTree>
    <p:extLst>
      <p:ext uri="{BB962C8B-B14F-4D97-AF65-F5344CB8AC3E}">
        <p14:creationId xmlns:p14="http://schemas.microsoft.com/office/powerpoint/2010/main" val="2193742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alpha val="19810"/>
          </a:schemeClr>
        </a:solidFill>
        <a:effectLst/>
      </p:bgPr>
    </p:bg>
    <p:spTree>
      <p:nvGrpSpPr>
        <p:cNvPr id="1" name=""/>
        <p:cNvGrpSpPr/>
        <p:nvPr/>
      </p:nvGrpSpPr>
      <p:grpSpPr>
        <a:xfrm>
          <a:off x="0" y="0"/>
          <a:ext cx="0" cy="0"/>
          <a:chOff x="0" y="0"/>
          <a:chExt cx="0" cy="0"/>
        </a:xfrm>
      </p:grpSpPr>
      <p:sp>
        <p:nvSpPr>
          <p:cNvPr id="4" name="Rectangle 3"/>
          <p:cNvSpPr/>
          <p:nvPr/>
        </p:nvSpPr>
        <p:spPr>
          <a:xfrm>
            <a:off x="0" y="3"/>
            <a:ext cx="43891200" cy="6203875"/>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itle 1"/>
          <p:cNvSpPr txBox="1">
            <a:spLocks/>
          </p:cNvSpPr>
          <p:nvPr/>
        </p:nvSpPr>
        <p:spPr>
          <a:xfrm>
            <a:off x="6106886" y="1430093"/>
            <a:ext cx="31802950" cy="1446550"/>
          </a:xfrm>
          <a:prstGeom prst="rect">
            <a:avLst/>
          </a:prstGeom>
        </p:spPr>
        <p:txBody>
          <a:bodyPr wrap="square">
            <a:spAutoFit/>
          </a:bodyPr>
          <a:lstStyle>
            <a:lvl1pPr algn="ctr" defTabSz="2403546" rtl="0" eaLnBrk="1" latinLnBrk="0" hangingPunct="1">
              <a:spcBef>
                <a:spcPct val="0"/>
              </a:spcBef>
              <a:buNone/>
              <a:defRPr sz="23100" kern="1200">
                <a:solidFill>
                  <a:schemeClr val="tx1"/>
                </a:solidFill>
                <a:latin typeface="+mj-lt"/>
                <a:ea typeface="+mj-ea"/>
                <a:cs typeface="+mj-cs"/>
              </a:defRPr>
            </a:lvl1pPr>
          </a:lstStyle>
          <a:p>
            <a:r>
              <a:rPr lang="en-US" sz="8800" b="1" dirty="0">
                <a:solidFill>
                  <a:schemeClr val="bg1"/>
                </a:solidFill>
                <a:latin typeface="Arial" charset="0"/>
                <a:ea typeface="Arial" charset="0"/>
                <a:cs typeface="Arial" charset="0"/>
              </a:rPr>
              <a:t>APS Simulation</a:t>
            </a:r>
          </a:p>
        </p:txBody>
      </p:sp>
      <p:sp>
        <p:nvSpPr>
          <p:cNvPr id="8" name="Text Placeholder 4"/>
          <p:cNvSpPr txBox="1">
            <a:spLocks/>
          </p:cNvSpPr>
          <p:nvPr/>
        </p:nvSpPr>
        <p:spPr>
          <a:xfrm>
            <a:off x="2757399" y="3017755"/>
            <a:ext cx="38376403" cy="1224068"/>
          </a:xfrm>
          <a:prstGeom prst="rect">
            <a:avLst/>
          </a:prstGeom>
        </p:spPr>
        <p:txBody>
          <a:bodyPr vert="horz" wrap="square" lIns="480709" tIns="240355" rIns="480709" bIns="240355" rtlCol="0" anchor="ctr">
            <a:spAutoFit/>
          </a:bodyPr>
          <a:lstStyle>
            <a:defPPr>
              <a:defRPr lang="en-US"/>
            </a:defPPr>
            <a:lvl1pPr marL="0" algn="r" defTabSz="2403546" rtl="0" eaLnBrk="1" latinLnBrk="0" hangingPunct="1">
              <a:defRPr sz="6300" kern="1200">
                <a:solidFill>
                  <a:schemeClr val="tx1">
                    <a:tint val="75000"/>
                  </a:schemeClr>
                </a:solidFill>
                <a:latin typeface="+mn-lt"/>
                <a:ea typeface="+mn-ea"/>
                <a:cs typeface="+mn-cs"/>
              </a:defRPr>
            </a:lvl1pPr>
            <a:lvl2pPr marL="2403546" algn="l" defTabSz="2403546" rtl="0" eaLnBrk="1" latinLnBrk="0" hangingPunct="1">
              <a:defRPr sz="9500" kern="1200">
                <a:solidFill>
                  <a:schemeClr val="tx1"/>
                </a:solidFill>
                <a:latin typeface="+mn-lt"/>
                <a:ea typeface="+mn-ea"/>
                <a:cs typeface="+mn-cs"/>
              </a:defRPr>
            </a:lvl2pPr>
            <a:lvl3pPr marL="4807092" algn="l" defTabSz="2403546" rtl="0" eaLnBrk="1" latinLnBrk="0" hangingPunct="1">
              <a:defRPr sz="9500" kern="1200">
                <a:solidFill>
                  <a:schemeClr val="tx1"/>
                </a:solidFill>
                <a:latin typeface="+mn-lt"/>
                <a:ea typeface="+mn-ea"/>
                <a:cs typeface="+mn-cs"/>
              </a:defRPr>
            </a:lvl3pPr>
            <a:lvl4pPr marL="7210638" algn="l" defTabSz="2403546" rtl="0" eaLnBrk="1" latinLnBrk="0" hangingPunct="1">
              <a:defRPr sz="9500" kern="1200">
                <a:solidFill>
                  <a:schemeClr val="tx1"/>
                </a:solidFill>
                <a:latin typeface="+mn-lt"/>
                <a:ea typeface="+mn-ea"/>
                <a:cs typeface="+mn-cs"/>
              </a:defRPr>
            </a:lvl4pPr>
            <a:lvl5pPr marL="9614184" algn="l" defTabSz="2403546" rtl="0" eaLnBrk="1" latinLnBrk="0" hangingPunct="1">
              <a:defRPr sz="9500" kern="1200">
                <a:solidFill>
                  <a:schemeClr val="tx1"/>
                </a:solidFill>
                <a:latin typeface="+mn-lt"/>
                <a:ea typeface="+mn-ea"/>
                <a:cs typeface="+mn-cs"/>
              </a:defRPr>
            </a:lvl5pPr>
            <a:lvl6pPr marL="12017731" algn="l" defTabSz="2403546" rtl="0" eaLnBrk="1" latinLnBrk="0" hangingPunct="1">
              <a:defRPr sz="9500" kern="1200">
                <a:solidFill>
                  <a:schemeClr val="tx1"/>
                </a:solidFill>
                <a:latin typeface="+mn-lt"/>
                <a:ea typeface="+mn-ea"/>
                <a:cs typeface="+mn-cs"/>
              </a:defRPr>
            </a:lvl6pPr>
            <a:lvl7pPr marL="14421277" algn="l" defTabSz="2403546" rtl="0" eaLnBrk="1" latinLnBrk="0" hangingPunct="1">
              <a:defRPr sz="9500" kern="1200">
                <a:solidFill>
                  <a:schemeClr val="tx1"/>
                </a:solidFill>
                <a:latin typeface="+mn-lt"/>
                <a:ea typeface="+mn-ea"/>
                <a:cs typeface="+mn-cs"/>
              </a:defRPr>
            </a:lvl7pPr>
            <a:lvl8pPr marL="16824823" algn="l" defTabSz="2403546" rtl="0" eaLnBrk="1" latinLnBrk="0" hangingPunct="1">
              <a:defRPr sz="9500" kern="1200">
                <a:solidFill>
                  <a:schemeClr val="tx1"/>
                </a:solidFill>
                <a:latin typeface="+mn-lt"/>
                <a:ea typeface="+mn-ea"/>
                <a:cs typeface="+mn-cs"/>
              </a:defRPr>
            </a:lvl8pPr>
            <a:lvl9pPr marL="19228369" algn="l" defTabSz="2403546" rtl="0" eaLnBrk="1" latinLnBrk="0" hangingPunct="1">
              <a:defRPr sz="9500" kern="1200">
                <a:solidFill>
                  <a:schemeClr val="tx1"/>
                </a:solidFill>
                <a:latin typeface="+mn-lt"/>
                <a:ea typeface="+mn-ea"/>
                <a:cs typeface="+mn-cs"/>
              </a:defRPr>
            </a:lvl9pPr>
          </a:lstStyle>
          <a:p>
            <a:pPr algn="ctr"/>
            <a:r>
              <a:rPr lang="en-US" sz="4800" dirty="0">
                <a:solidFill>
                  <a:srgbClr val="FFFFFF"/>
                </a:solidFill>
                <a:latin typeface="Arial" charset="0"/>
                <a:ea typeface="Arial" charset="0"/>
                <a:cs typeface="Arial" charset="0"/>
              </a:rPr>
              <a:t>Alexander Shen, Brian Zhou, Hayley Chu</a:t>
            </a:r>
          </a:p>
        </p:txBody>
      </p:sp>
      <p:sp>
        <p:nvSpPr>
          <p:cNvPr id="9" name="TextBox 8"/>
          <p:cNvSpPr txBox="1"/>
          <p:nvPr/>
        </p:nvSpPr>
        <p:spPr>
          <a:xfrm>
            <a:off x="-84399" y="4384438"/>
            <a:ext cx="43891200" cy="692497"/>
          </a:xfrm>
          <a:prstGeom prst="rect">
            <a:avLst/>
          </a:prstGeom>
          <a:noFill/>
        </p:spPr>
        <p:txBody>
          <a:bodyPr wrap="square" rtlCol="0">
            <a:spAutoFit/>
          </a:bodyPr>
          <a:lstStyle/>
          <a:p>
            <a:pPr algn="ctr"/>
            <a:r>
              <a:rPr lang="en-US" sz="3900" dirty="0">
                <a:solidFill>
                  <a:srgbClr val="FFFFFF"/>
                </a:solidFill>
                <a:latin typeface="Arial" charset="0"/>
                <a:ea typeface="Arial" charset="0"/>
                <a:cs typeface="Arial" charset="0"/>
              </a:rPr>
              <a:t>Johns Hopkins University | Department of Electrical and Computer Engineering | Baltimore, MD</a:t>
            </a:r>
          </a:p>
        </p:txBody>
      </p:sp>
      <p:sp>
        <p:nvSpPr>
          <p:cNvPr id="25" name="Text Placeholder 9"/>
          <p:cNvSpPr>
            <a:spLocks noGrp="1"/>
          </p:cNvSpPr>
          <p:nvPr/>
        </p:nvSpPr>
        <p:spPr>
          <a:xfrm>
            <a:off x="566058" y="19097018"/>
            <a:ext cx="12159297" cy="1516446"/>
          </a:xfrm>
          <a:prstGeom prst="rect">
            <a:avLst/>
          </a:prstGeom>
        </p:spPr>
        <p:txBody>
          <a:bodyPr wrap="square" lIns="130622" tIns="130622" rIns="130622" bIns="130622">
            <a:spAutoFit/>
          </a:bodyPr>
          <a:lstStyle>
            <a:lvl1pPr marL="0" indent="0" algn="l" defTabSz="2507943" rtl="0" eaLnBrk="1" latinLnBrk="0" hangingPunct="1">
              <a:spcBef>
                <a:spcPct val="20000"/>
              </a:spcBef>
              <a:buFont typeface="Arial" pitchFamily="34" charset="0"/>
              <a:buNone/>
              <a:defRPr sz="1400" kern="1200">
                <a:solidFill>
                  <a:schemeClr val="tx1"/>
                </a:solidFill>
                <a:latin typeface="Trebuchet MS" pitchFamily="34" charset="0"/>
                <a:ea typeface="+mn-ea"/>
                <a:cs typeface="+mn-cs"/>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endParaRPr lang="en-US" sz="3700" dirty="0">
              <a:latin typeface="Arial" charset="0"/>
              <a:ea typeface="Arial" charset="0"/>
              <a:cs typeface="Arial" charset="0"/>
            </a:endParaRPr>
          </a:p>
          <a:p>
            <a:endParaRPr lang="en-US" sz="3700" kern="1200" dirty="0">
              <a:latin typeface="Arial" charset="0"/>
              <a:ea typeface="Arial" charset="0"/>
              <a:cs typeface="Arial" charset="0"/>
            </a:endParaRPr>
          </a:p>
        </p:txBody>
      </p:sp>
      <p:pic>
        <p:nvPicPr>
          <p:cNvPr id="33" name="Picture 32" descr="whiting.logo.large.horizontal.whit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7591"/>
            <a:ext cx="8083919" cy="3460675"/>
          </a:xfrm>
          <a:prstGeom prst="rect">
            <a:avLst/>
          </a:prstGeom>
        </p:spPr>
      </p:pic>
      <p:sp>
        <p:nvSpPr>
          <p:cNvPr id="35" name="TextBox 34">
            <a:extLst>
              <a:ext uri="{FF2B5EF4-FFF2-40B4-BE49-F238E27FC236}">
                <a16:creationId xmlns:a16="http://schemas.microsoft.com/office/drawing/2014/main" id="{5146CFEA-D479-15E3-3EC3-64D204AB2A67}"/>
              </a:ext>
            </a:extLst>
          </p:cNvPr>
          <p:cNvSpPr txBox="1"/>
          <p:nvPr/>
        </p:nvSpPr>
        <p:spPr>
          <a:xfrm>
            <a:off x="1385100" y="15099198"/>
            <a:ext cx="8543147" cy="1015663"/>
          </a:xfrm>
          <a:prstGeom prst="rect">
            <a:avLst/>
          </a:prstGeom>
          <a:noFill/>
        </p:spPr>
        <p:txBody>
          <a:bodyPr wrap="square" rtlCol="0">
            <a:spAutoFit/>
          </a:bodyPr>
          <a:lstStyle/>
          <a:p>
            <a:endParaRPr lang="en-US" sz="6000" dirty="0"/>
          </a:p>
        </p:txBody>
      </p:sp>
      <p:grpSp>
        <p:nvGrpSpPr>
          <p:cNvPr id="16" name="Group 15">
            <a:extLst>
              <a:ext uri="{FF2B5EF4-FFF2-40B4-BE49-F238E27FC236}">
                <a16:creationId xmlns:a16="http://schemas.microsoft.com/office/drawing/2014/main" id="{8085E7CA-4FE9-0E42-C061-42DD8D5ED02E}"/>
              </a:ext>
            </a:extLst>
          </p:cNvPr>
          <p:cNvGrpSpPr/>
          <p:nvPr/>
        </p:nvGrpSpPr>
        <p:grpSpPr>
          <a:xfrm>
            <a:off x="29827871" y="29673538"/>
            <a:ext cx="12580809" cy="2830432"/>
            <a:chOff x="31117751" y="29924175"/>
            <a:chExt cx="12580809" cy="2830432"/>
          </a:xfrm>
        </p:grpSpPr>
        <p:sp>
          <p:nvSpPr>
            <p:cNvPr id="61" name="Rounded Rectangle 60">
              <a:extLst>
                <a:ext uri="{FF2B5EF4-FFF2-40B4-BE49-F238E27FC236}">
                  <a16:creationId xmlns:a16="http://schemas.microsoft.com/office/drawing/2014/main" id="{AF31EED3-F2C3-50DC-BEAF-F9351C493741}"/>
                </a:ext>
              </a:extLst>
            </p:cNvPr>
            <p:cNvSpPr/>
            <p:nvPr/>
          </p:nvSpPr>
          <p:spPr>
            <a:xfrm>
              <a:off x="31117751" y="30056858"/>
              <a:ext cx="12580809" cy="701427"/>
            </a:xfrm>
            <a:prstGeom prst="roundRect">
              <a:avLst/>
            </a:prstGeom>
            <a:solidFill>
              <a:srgbClr val="002D7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2" name="TextBox 311"/>
            <p:cNvSpPr txBox="1"/>
            <p:nvPr/>
          </p:nvSpPr>
          <p:spPr>
            <a:xfrm>
              <a:off x="34943562" y="29924175"/>
              <a:ext cx="4929186" cy="1631216"/>
            </a:xfrm>
            <a:prstGeom prst="rect">
              <a:avLst/>
            </a:prstGeom>
            <a:noFill/>
          </p:spPr>
          <p:txBody>
            <a:bodyPr wrap="square" rtlCol="0">
              <a:spAutoFit/>
            </a:bodyPr>
            <a:lstStyle/>
            <a:p>
              <a:pPr algn="ctr"/>
              <a:r>
                <a:rPr lang="en-US" sz="5000" dirty="0">
                  <a:solidFill>
                    <a:schemeClr val="bg1"/>
                  </a:solidFill>
                  <a:latin typeface="Arial" charset="0"/>
                  <a:ea typeface="Arial" charset="0"/>
                  <a:cs typeface="Arial" charset="0"/>
                </a:rPr>
                <a:t>Contributions</a:t>
              </a:r>
            </a:p>
            <a:p>
              <a:endParaRPr lang="en-US" sz="5000" dirty="0">
                <a:solidFill>
                  <a:schemeClr val="bg1"/>
                </a:solidFill>
                <a:latin typeface="Arial" charset="0"/>
                <a:ea typeface="Arial" charset="0"/>
                <a:cs typeface="Arial" charset="0"/>
              </a:endParaRPr>
            </a:p>
          </p:txBody>
        </p:sp>
        <p:sp>
          <p:nvSpPr>
            <p:cNvPr id="24" name="Rounded Rectangle 23">
              <a:extLst>
                <a:ext uri="{FF2B5EF4-FFF2-40B4-BE49-F238E27FC236}">
                  <a16:creationId xmlns:a16="http://schemas.microsoft.com/office/drawing/2014/main" id="{B903F003-BCC8-4970-BD61-A32A5329F6AA}"/>
                </a:ext>
              </a:extLst>
            </p:cNvPr>
            <p:cNvSpPr/>
            <p:nvPr/>
          </p:nvSpPr>
          <p:spPr>
            <a:xfrm>
              <a:off x="31200300" y="31153280"/>
              <a:ext cx="12415710" cy="1601327"/>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dirty="0"/>
            </a:p>
          </p:txBody>
        </p:sp>
        <p:sp>
          <p:nvSpPr>
            <p:cNvPr id="10" name="TextBox 9">
              <a:extLst>
                <a:ext uri="{FF2B5EF4-FFF2-40B4-BE49-F238E27FC236}">
                  <a16:creationId xmlns:a16="http://schemas.microsoft.com/office/drawing/2014/main" id="{AF33F21D-CC40-4D52-ECBE-A5D66382D82A}"/>
                </a:ext>
              </a:extLst>
            </p:cNvPr>
            <p:cNvSpPr txBox="1"/>
            <p:nvPr/>
          </p:nvSpPr>
          <p:spPr>
            <a:xfrm>
              <a:off x="31200300" y="31488307"/>
              <a:ext cx="12415710" cy="1015663"/>
            </a:xfrm>
            <a:prstGeom prst="rect">
              <a:avLst/>
            </a:prstGeom>
            <a:noFill/>
          </p:spPr>
          <p:txBody>
            <a:bodyPr wrap="square" rtlCol="0">
              <a:spAutoFit/>
            </a:bodyPr>
            <a:lstStyle/>
            <a:p>
              <a:pPr algn="ctr"/>
              <a:r>
                <a:rPr lang="en-US" sz="6000" dirty="0"/>
                <a:t>Brian Zhou</a:t>
              </a:r>
            </a:p>
          </p:txBody>
        </p:sp>
      </p:grpSp>
      <p:grpSp>
        <p:nvGrpSpPr>
          <p:cNvPr id="2" name="Group 1">
            <a:extLst>
              <a:ext uri="{FF2B5EF4-FFF2-40B4-BE49-F238E27FC236}">
                <a16:creationId xmlns:a16="http://schemas.microsoft.com/office/drawing/2014/main" id="{971A5430-193D-F924-CC6C-993E6041E803}"/>
              </a:ext>
            </a:extLst>
          </p:cNvPr>
          <p:cNvGrpSpPr/>
          <p:nvPr/>
        </p:nvGrpSpPr>
        <p:grpSpPr>
          <a:xfrm>
            <a:off x="28707318" y="6440052"/>
            <a:ext cx="14821914" cy="22838492"/>
            <a:chOff x="30460421" y="7078040"/>
            <a:chExt cx="13129897" cy="23983216"/>
          </a:xfrm>
        </p:grpSpPr>
        <p:sp>
          <p:nvSpPr>
            <p:cNvPr id="26" name="Rounded Rectangle 25">
              <a:extLst>
                <a:ext uri="{FF2B5EF4-FFF2-40B4-BE49-F238E27FC236}">
                  <a16:creationId xmlns:a16="http://schemas.microsoft.com/office/drawing/2014/main" id="{069F4734-6AF3-8EFA-66D0-21D2D27CE071}"/>
                </a:ext>
              </a:extLst>
            </p:cNvPr>
            <p:cNvSpPr/>
            <p:nvPr/>
          </p:nvSpPr>
          <p:spPr>
            <a:xfrm>
              <a:off x="30460421" y="7078040"/>
              <a:ext cx="13129897" cy="23983216"/>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dirty="0">
                <a:solidFill>
                  <a:schemeClr val="tx1"/>
                </a:solidFill>
              </a:endParaRP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B42FD3B0-187F-63CA-214C-4E96059C8785}"/>
                    </a:ext>
                  </a:extLst>
                </p:cNvPr>
                <p:cNvSpPr txBox="1"/>
                <p:nvPr/>
              </p:nvSpPr>
              <p:spPr>
                <a:xfrm>
                  <a:off x="31107368" y="7756487"/>
                  <a:ext cx="11836002" cy="21810823"/>
                </a:xfrm>
                <a:prstGeom prst="rect">
                  <a:avLst/>
                </a:prstGeom>
                <a:noFill/>
              </p:spPr>
              <p:txBody>
                <a:bodyPr wrap="square" rtlCol="0">
                  <a:spAutoFit/>
                </a:bodyPr>
                <a:lstStyle/>
                <a:p>
                  <a:r>
                    <a:rPr lang="en-US" sz="7000" dirty="0"/>
                    <a:t>Photo current </a:t>
                  </a:r>
                  <a14:m>
                    <m:oMath xmlns:m="http://schemas.openxmlformats.org/officeDocument/2006/math">
                      <m:sSub>
                        <m:sSubPr>
                          <m:ctrlPr>
                            <a:rPr lang="en-US" sz="7000" b="0" i="1" smtClean="0">
                              <a:latin typeface="Cambria Math" panose="02040503050406030204" pitchFamily="18" charset="0"/>
                            </a:rPr>
                          </m:ctrlPr>
                        </m:sSubPr>
                        <m:e>
                          <m:r>
                            <a:rPr lang="en-US" sz="7000" b="0" i="1" smtClean="0">
                              <a:latin typeface="Cambria Math" panose="02040503050406030204" pitchFamily="18" charset="0"/>
                            </a:rPr>
                            <m:t>𝑖</m:t>
                          </m:r>
                        </m:e>
                        <m:sub>
                          <m:r>
                            <a:rPr lang="en-US" sz="7000" b="0" i="1" smtClean="0">
                              <a:latin typeface="Cambria Math" panose="02040503050406030204" pitchFamily="18" charset="0"/>
                            </a:rPr>
                            <m:t>𝑝h</m:t>
                          </m:r>
                        </m:sub>
                      </m:sSub>
                      <m:r>
                        <a:rPr lang="en-US" sz="7000" b="0" i="1" smtClean="0">
                          <a:latin typeface="Cambria Math" panose="02040503050406030204" pitchFamily="18" charset="0"/>
                        </a:rPr>
                        <m:t>=50 </m:t>
                      </m:r>
                      <m:r>
                        <m:rPr>
                          <m:sty m:val="p"/>
                        </m:rPr>
                        <a:rPr lang="en-US" sz="7000" b="0" i="0" smtClean="0">
                          <a:latin typeface="Cambria Math" panose="02040503050406030204" pitchFamily="18" charset="0"/>
                        </a:rPr>
                        <m:t>pA</m:t>
                      </m:r>
                    </m:oMath>
                  </a14:m>
                  <a:r>
                    <a:rPr lang="en-US" sz="7000" dirty="0"/>
                    <a:t> is simulated with a static current, which is consistent with the </a:t>
                  </a:r>
                  <a14:m>
                    <m:oMath xmlns:m="http://schemas.openxmlformats.org/officeDocument/2006/math">
                      <m:r>
                        <a:rPr lang="en-US" sz="7000" b="0" i="0" smtClean="0">
                          <a:latin typeface="Cambria Math" panose="02040503050406030204" pitchFamily="18" charset="0"/>
                        </a:rPr>
                        <m:t>~</m:t>
                      </m:r>
                      <m:sSup>
                        <m:sSupPr>
                          <m:ctrlPr>
                            <a:rPr lang="en-US" sz="7000" b="0" i="1" smtClean="0">
                              <a:latin typeface="Cambria Math" panose="02040503050406030204" pitchFamily="18" charset="0"/>
                            </a:rPr>
                          </m:ctrlPr>
                        </m:sSupPr>
                        <m:e>
                          <m:r>
                            <a:rPr lang="en-US" sz="7000" b="0" i="1" smtClean="0">
                              <a:latin typeface="Cambria Math" panose="02040503050406030204" pitchFamily="18" charset="0"/>
                            </a:rPr>
                            <m:t>10</m:t>
                          </m:r>
                        </m:e>
                        <m:sup>
                          <m:r>
                            <a:rPr lang="en-US" sz="7000" b="0" i="1" smtClean="0">
                              <a:latin typeface="Cambria Math" panose="02040503050406030204" pitchFamily="18" charset="0"/>
                            </a:rPr>
                            <m:t>−12</m:t>
                          </m:r>
                        </m:sup>
                      </m:sSup>
                      <m:r>
                        <a:rPr lang="en-US" sz="7000" b="0" i="0" smtClean="0">
                          <a:latin typeface="Cambria Math" panose="02040503050406030204" pitchFamily="18" charset="0"/>
                        </a:rPr>
                        <m:t> </m:t>
                      </m:r>
                      <m:r>
                        <m:rPr>
                          <m:sty m:val="p"/>
                        </m:rPr>
                        <a:rPr lang="en-US" sz="7000" b="0" i="0" smtClean="0">
                          <a:latin typeface="Cambria Math" panose="02040503050406030204" pitchFamily="18" charset="0"/>
                        </a:rPr>
                        <m:t>A</m:t>
                      </m:r>
                    </m:oMath>
                  </a14:m>
                  <a:r>
                    <a:rPr lang="en-US" sz="7000" dirty="0"/>
                    <a:t> estimation.</a:t>
                  </a:r>
                </a:p>
                <a:p>
                  <a:endParaRPr lang="en-US" sz="7000" dirty="0"/>
                </a:p>
                <a:p>
                  <a:r>
                    <a:rPr lang="en-US" sz="7000" dirty="0"/>
                    <a:t>Suppose target array framerate is </a:t>
                  </a:r>
                  <a14:m>
                    <m:oMath xmlns:m="http://schemas.openxmlformats.org/officeDocument/2006/math">
                      <m:r>
                        <a:rPr lang="en-US" sz="7000" i="1" dirty="0" smtClean="0">
                          <a:latin typeface="Cambria Math" panose="02040503050406030204" pitchFamily="18" charset="0"/>
                        </a:rPr>
                        <m:t>30 </m:t>
                      </m:r>
                      <m:r>
                        <m:rPr>
                          <m:sty m:val="p"/>
                        </m:rPr>
                        <a:rPr lang="en-US" sz="7000" i="0" dirty="0" smtClean="0">
                          <a:latin typeface="Cambria Math" panose="02040503050406030204" pitchFamily="18" charset="0"/>
                        </a:rPr>
                        <m:t>Hz</m:t>
                      </m:r>
                    </m:oMath>
                  </a14:m>
                  <a:r>
                    <a:rPr lang="en-US" sz="7000" dirty="0"/>
                    <a:t>, the time to sample each row is about </a:t>
                  </a:r>
                </a:p>
                <a:p>
                  <a14:m>
                    <m:oMathPara xmlns:m="http://schemas.openxmlformats.org/officeDocument/2006/math">
                      <m:oMathParaPr>
                        <m:jc m:val="centerGroup"/>
                      </m:oMathParaPr>
                      <m:oMath xmlns:m="http://schemas.openxmlformats.org/officeDocument/2006/math">
                        <m:f>
                          <m:fPr>
                            <m:ctrlPr>
                              <a:rPr lang="en-US" sz="5400" i="1">
                                <a:latin typeface="Cambria Math" panose="02040503050406030204" pitchFamily="18" charset="0"/>
                              </a:rPr>
                            </m:ctrlPr>
                          </m:fPr>
                          <m:num>
                            <m:r>
                              <a:rPr lang="en-US" sz="5400" i="1">
                                <a:latin typeface="Cambria Math" panose="02040503050406030204" pitchFamily="18" charset="0"/>
                              </a:rPr>
                              <m:t>1</m:t>
                            </m:r>
                          </m:num>
                          <m:den>
                            <m:r>
                              <a:rPr lang="en-US" sz="5400" i="1">
                                <a:latin typeface="Cambria Math" panose="02040503050406030204" pitchFamily="18" charset="0"/>
                              </a:rPr>
                              <m:t>30 </m:t>
                            </m:r>
                            <m:r>
                              <m:rPr>
                                <m:sty m:val="p"/>
                              </m:rPr>
                              <a:rPr lang="en-US" sz="5400">
                                <a:latin typeface="Cambria Math" panose="02040503050406030204" pitchFamily="18" charset="0"/>
                              </a:rPr>
                              <m:t>Hz</m:t>
                            </m:r>
                          </m:den>
                        </m:f>
                        <m:r>
                          <a:rPr lang="en-US" sz="5400" i="1">
                            <a:latin typeface="Cambria Math" panose="02040503050406030204" pitchFamily="18" charset="0"/>
                          </a:rPr>
                          <m:t>×</m:t>
                        </m:r>
                        <m:f>
                          <m:fPr>
                            <m:ctrlPr>
                              <a:rPr lang="en-US" sz="5400" i="1">
                                <a:latin typeface="Cambria Math" panose="02040503050406030204" pitchFamily="18" charset="0"/>
                              </a:rPr>
                            </m:ctrlPr>
                          </m:fPr>
                          <m:num>
                            <m:r>
                              <a:rPr lang="en-US" sz="5400" i="1">
                                <a:latin typeface="Cambria Math" panose="02040503050406030204" pitchFamily="18" charset="0"/>
                              </a:rPr>
                              <m:t>1</m:t>
                            </m:r>
                          </m:num>
                          <m:den>
                            <m:rad>
                              <m:radPr>
                                <m:degHide m:val="on"/>
                                <m:ctrlPr>
                                  <a:rPr lang="en-US" sz="5400" b="0" i="1" smtClean="0">
                                    <a:latin typeface="Cambria Math" panose="02040503050406030204" pitchFamily="18" charset="0"/>
                                  </a:rPr>
                                </m:ctrlPr>
                              </m:radPr>
                              <m:deg/>
                              <m:e>
                                <m:f>
                                  <m:fPr>
                                    <m:ctrlPr>
                                      <a:rPr lang="en-US" sz="5400" i="1">
                                        <a:latin typeface="Cambria Math" panose="02040503050406030204" pitchFamily="18" charset="0"/>
                                      </a:rPr>
                                    </m:ctrlPr>
                                  </m:fPr>
                                  <m:num>
                                    <m:sSup>
                                      <m:sSupPr>
                                        <m:ctrlPr>
                                          <a:rPr lang="en-US" sz="5400" i="1">
                                            <a:latin typeface="Cambria Math" panose="02040503050406030204" pitchFamily="18" charset="0"/>
                                          </a:rPr>
                                        </m:ctrlPr>
                                      </m:sSupPr>
                                      <m:e>
                                        <m:r>
                                          <a:rPr lang="en-US" sz="5400" i="1">
                                            <a:latin typeface="Cambria Math" panose="02040503050406030204" pitchFamily="18" charset="0"/>
                                          </a:rPr>
                                          <m:t>2.5</m:t>
                                        </m:r>
                                      </m:e>
                                      <m:sup>
                                        <m:r>
                                          <a:rPr lang="en-US" sz="5400" i="1">
                                            <a:latin typeface="Cambria Math" panose="02040503050406030204" pitchFamily="18" charset="0"/>
                                          </a:rPr>
                                          <m:t>2</m:t>
                                        </m:r>
                                      </m:sup>
                                    </m:sSup>
                                    <m:r>
                                      <a:rPr lang="en-US" sz="5400" i="1">
                                        <a:latin typeface="Cambria Math" panose="02040503050406030204" pitchFamily="18" charset="0"/>
                                      </a:rPr>
                                      <m:t> </m:t>
                                    </m:r>
                                    <m:sSup>
                                      <m:sSupPr>
                                        <m:ctrlPr>
                                          <a:rPr lang="en-US" sz="5400" i="1">
                                            <a:latin typeface="Cambria Math" panose="02040503050406030204" pitchFamily="18" charset="0"/>
                                          </a:rPr>
                                        </m:ctrlPr>
                                      </m:sSupPr>
                                      <m:e>
                                        <m:r>
                                          <m:rPr>
                                            <m:sty m:val="p"/>
                                          </m:rPr>
                                          <a:rPr lang="en-US" sz="5400">
                                            <a:latin typeface="Cambria Math" panose="02040503050406030204" pitchFamily="18" charset="0"/>
                                          </a:rPr>
                                          <m:t>mm</m:t>
                                        </m:r>
                                      </m:e>
                                      <m:sup>
                                        <m:r>
                                          <a:rPr lang="en-US" sz="5400">
                                            <a:latin typeface="Cambria Math" panose="02040503050406030204" pitchFamily="18" charset="0"/>
                                          </a:rPr>
                                          <m:t>2</m:t>
                                        </m:r>
                                      </m:sup>
                                    </m:sSup>
                                  </m:num>
                                  <m:den>
                                    <m:sSup>
                                      <m:sSupPr>
                                        <m:ctrlPr>
                                          <a:rPr lang="en-US" sz="5400" i="1">
                                            <a:latin typeface="Cambria Math" panose="02040503050406030204" pitchFamily="18" charset="0"/>
                                          </a:rPr>
                                        </m:ctrlPr>
                                      </m:sSupPr>
                                      <m:e>
                                        <m:r>
                                          <a:rPr lang="en-US" sz="5400" i="1">
                                            <a:latin typeface="Cambria Math" panose="02040503050406030204" pitchFamily="18" charset="0"/>
                                          </a:rPr>
                                          <m:t>10</m:t>
                                        </m:r>
                                      </m:e>
                                      <m:sup>
                                        <m:r>
                                          <a:rPr lang="en-US" sz="5400" i="1">
                                            <a:latin typeface="Cambria Math" panose="02040503050406030204" pitchFamily="18" charset="0"/>
                                          </a:rPr>
                                          <m:t>2</m:t>
                                        </m:r>
                                      </m:sup>
                                    </m:sSup>
                                    <m:r>
                                      <a:rPr lang="en-US" sz="5400" i="1">
                                        <a:latin typeface="Cambria Math" panose="02040503050406030204" pitchFamily="18" charset="0"/>
                                      </a:rPr>
                                      <m:t> </m:t>
                                    </m:r>
                                    <m:sSup>
                                      <m:sSupPr>
                                        <m:ctrlPr>
                                          <a:rPr lang="en-US" sz="5400" i="1">
                                            <a:latin typeface="Cambria Math" panose="02040503050406030204" pitchFamily="18" charset="0"/>
                                          </a:rPr>
                                        </m:ctrlPr>
                                      </m:sSupPr>
                                      <m:e>
                                        <m:r>
                                          <m:rPr>
                                            <m:sty m:val="p"/>
                                          </m:rPr>
                                          <a:rPr lang="en-US" sz="5400">
                                            <a:latin typeface="Cambria Math" panose="02040503050406030204" pitchFamily="18" charset="0"/>
                                          </a:rPr>
                                          <m:t>μm</m:t>
                                        </m:r>
                                      </m:e>
                                      <m:sup>
                                        <m:r>
                                          <a:rPr lang="en-US" sz="5400">
                                            <a:latin typeface="Cambria Math" panose="02040503050406030204" pitchFamily="18" charset="0"/>
                                          </a:rPr>
                                          <m:t>2</m:t>
                                        </m:r>
                                      </m:sup>
                                    </m:sSup>
                                  </m:den>
                                </m:f>
                              </m:e>
                            </m:rad>
                          </m:den>
                        </m:f>
                        <m:r>
                          <a:rPr lang="en-US" sz="5400" i="1">
                            <a:latin typeface="Cambria Math" panose="02040503050406030204" pitchFamily="18" charset="0"/>
                          </a:rPr>
                          <m:t>=133.33 </m:t>
                        </m:r>
                        <m:r>
                          <m:rPr>
                            <m:sty m:val="p"/>
                          </m:rPr>
                          <a:rPr lang="en-US" sz="5400">
                            <a:latin typeface="Cambria Math" panose="02040503050406030204" pitchFamily="18" charset="0"/>
                          </a:rPr>
                          <m:t>μs</m:t>
                        </m:r>
                      </m:oMath>
                    </m:oMathPara>
                  </a14:m>
                  <a:endParaRPr lang="en-US" sz="5400" dirty="0"/>
                </a:p>
                <a:p>
                  <a:r>
                    <a:rPr lang="en-US" sz="7000" dirty="0"/>
                    <a:t>Thus, </a:t>
                  </a:r>
                  <a14:m>
                    <m:oMath xmlns:m="http://schemas.openxmlformats.org/officeDocument/2006/math">
                      <m:sSub>
                        <m:sSubPr>
                          <m:ctrlPr>
                            <a:rPr lang="en-US" sz="7000" b="0" i="1" smtClean="0">
                              <a:latin typeface="Cambria Math" panose="02040503050406030204" pitchFamily="18" charset="0"/>
                            </a:rPr>
                          </m:ctrlPr>
                        </m:sSubPr>
                        <m:e>
                          <m:r>
                            <a:rPr lang="en-US" sz="7000" b="0" i="1" smtClean="0">
                              <a:latin typeface="Cambria Math" panose="02040503050406030204" pitchFamily="18" charset="0"/>
                            </a:rPr>
                            <m:t>𝑇</m:t>
                          </m:r>
                        </m:e>
                        <m:sub>
                          <m:r>
                            <m:rPr>
                              <m:sty m:val="p"/>
                            </m:rPr>
                            <a:rPr lang="en-US" sz="7000" b="0" i="0" smtClean="0">
                              <a:latin typeface="Cambria Math" panose="02040503050406030204" pitchFamily="18" charset="0"/>
                            </a:rPr>
                            <m:t>reset</m:t>
                          </m:r>
                        </m:sub>
                      </m:sSub>
                      <m:r>
                        <a:rPr lang="en-US" sz="7000" b="0" i="1" smtClean="0">
                          <a:latin typeface="Cambria Math" panose="02040503050406030204" pitchFamily="18" charset="0"/>
                        </a:rPr>
                        <m:t>=</m:t>
                      </m:r>
                      <m:sSub>
                        <m:sSubPr>
                          <m:ctrlPr>
                            <a:rPr lang="en-US" sz="7000" b="0" i="1" smtClean="0">
                              <a:latin typeface="Cambria Math" panose="02040503050406030204" pitchFamily="18" charset="0"/>
                            </a:rPr>
                          </m:ctrlPr>
                        </m:sSubPr>
                        <m:e>
                          <m:r>
                            <a:rPr lang="en-US" sz="7000" b="0" i="1" smtClean="0">
                              <a:latin typeface="Cambria Math" panose="02040503050406030204" pitchFamily="18" charset="0"/>
                            </a:rPr>
                            <m:t>𝑇</m:t>
                          </m:r>
                        </m:e>
                        <m:sub>
                          <m:r>
                            <m:rPr>
                              <m:sty m:val="p"/>
                            </m:rPr>
                            <a:rPr lang="en-US" sz="7000" b="0" i="0" smtClean="0">
                              <a:latin typeface="Cambria Math" panose="02040503050406030204" pitchFamily="18" charset="0"/>
                            </a:rPr>
                            <m:t>row</m:t>
                          </m:r>
                          <m:r>
                            <a:rPr lang="en-US" sz="7000" b="0" i="0" smtClean="0">
                              <a:latin typeface="Cambria Math" panose="02040503050406030204" pitchFamily="18" charset="0"/>
                            </a:rPr>
                            <m:t> </m:t>
                          </m:r>
                          <m:r>
                            <m:rPr>
                              <m:sty m:val="p"/>
                            </m:rPr>
                            <a:rPr lang="en-US" sz="7000" b="0" i="0" smtClean="0">
                              <a:latin typeface="Cambria Math" panose="02040503050406030204" pitchFamily="18" charset="0"/>
                            </a:rPr>
                            <m:t>select</m:t>
                          </m:r>
                        </m:sub>
                      </m:sSub>
                    </m:oMath>
                  </a14:m>
                  <a:r>
                    <a:rPr lang="en-US" sz="7000" dirty="0"/>
                    <a:t> chosen to be </a:t>
                  </a:r>
                  <a14:m>
                    <m:oMath xmlns:m="http://schemas.openxmlformats.org/officeDocument/2006/math">
                      <m:r>
                        <a:rPr lang="en-US" sz="7000" b="0" i="1" smtClean="0">
                          <a:latin typeface="Cambria Math" panose="02040503050406030204" pitchFamily="18" charset="0"/>
                        </a:rPr>
                        <m:t>100 </m:t>
                      </m:r>
                      <m:r>
                        <m:rPr>
                          <m:sty m:val="p"/>
                        </m:rPr>
                        <a:rPr lang="en-US" sz="7000" b="0" i="0" smtClean="0">
                          <a:latin typeface="Cambria Math" panose="02040503050406030204" pitchFamily="18" charset="0"/>
                        </a:rPr>
                        <m:t>μs</m:t>
                      </m:r>
                    </m:oMath>
                  </a14:m>
                  <a:r>
                    <a:rPr lang="en-US" sz="7000" dirty="0"/>
                    <a:t>. </a:t>
                  </a:r>
                </a:p>
                <a:p>
                  <a:endParaRPr lang="en-US" sz="7000" dirty="0"/>
                </a:p>
                <a:p>
                  <a:r>
                    <a:rPr lang="en-US" sz="7000" dirty="0"/>
                    <a:t>The two current mirrors are the same circuit with different symbols.</a:t>
                  </a:r>
                </a:p>
                <a:p>
                  <a:endParaRPr lang="en-US" sz="7000" dirty="0"/>
                </a:p>
                <a:p>
                  <a:r>
                    <a:rPr lang="en-US" sz="7000" dirty="0"/>
                    <a:t>Simulation shows expected APS behavior.</a:t>
                  </a:r>
                </a:p>
              </p:txBody>
            </p:sp>
          </mc:Choice>
          <mc:Fallback>
            <p:sp>
              <p:nvSpPr>
                <p:cNvPr id="22" name="TextBox 21">
                  <a:extLst>
                    <a:ext uri="{FF2B5EF4-FFF2-40B4-BE49-F238E27FC236}">
                      <a16:creationId xmlns:a16="http://schemas.microsoft.com/office/drawing/2014/main" id="{B42FD3B0-187F-63CA-214C-4E96059C8785}"/>
                    </a:ext>
                  </a:extLst>
                </p:cNvPr>
                <p:cNvSpPr txBox="1">
                  <a:spLocks noRot="1" noChangeAspect="1" noMove="1" noResize="1" noEditPoints="1" noAdjustHandles="1" noChangeArrowheads="1" noChangeShapeType="1" noTextEdit="1"/>
                </p:cNvSpPr>
                <p:nvPr/>
              </p:nvSpPr>
              <p:spPr>
                <a:xfrm>
                  <a:off x="31107368" y="7756487"/>
                  <a:ext cx="11836002" cy="21810823"/>
                </a:xfrm>
                <a:prstGeom prst="rect">
                  <a:avLst/>
                </a:prstGeom>
                <a:blipFill>
                  <a:blip r:embed="rId3"/>
                  <a:stretch>
                    <a:fillRect l="-3330" t="-998" r="-3148" b="-1379"/>
                  </a:stretch>
                </a:blipFill>
              </p:spPr>
              <p:txBody>
                <a:bodyPr/>
                <a:lstStyle/>
                <a:p>
                  <a:r>
                    <a:rPr lang="en-US">
                      <a:noFill/>
                    </a:rPr>
                    <a:t> </a:t>
                  </a:r>
                </a:p>
              </p:txBody>
            </p:sp>
          </mc:Fallback>
        </mc:AlternateContent>
      </p:grpSp>
      <p:pic>
        <p:nvPicPr>
          <p:cNvPr id="13" name="Picture 12">
            <a:extLst>
              <a:ext uri="{FF2B5EF4-FFF2-40B4-BE49-F238E27FC236}">
                <a16:creationId xmlns:a16="http://schemas.microsoft.com/office/drawing/2014/main" id="{94C1175B-BF3E-39CD-3469-BF3FEF3B10AD}"/>
              </a:ext>
            </a:extLst>
          </p:cNvPr>
          <p:cNvPicPr>
            <a:picLocks noChangeAspect="1"/>
          </p:cNvPicPr>
          <p:nvPr/>
        </p:nvPicPr>
        <p:blipFill>
          <a:blip r:embed="rId4"/>
          <a:stretch>
            <a:fillRect/>
          </a:stretch>
        </p:blipFill>
        <p:spPr>
          <a:xfrm>
            <a:off x="1675541" y="19169043"/>
            <a:ext cx="26372145" cy="13061766"/>
          </a:xfrm>
          <a:prstGeom prst="rect">
            <a:avLst/>
          </a:prstGeom>
        </p:spPr>
      </p:pic>
      <p:pic>
        <p:nvPicPr>
          <p:cNvPr id="18" name="Picture 17">
            <a:extLst>
              <a:ext uri="{FF2B5EF4-FFF2-40B4-BE49-F238E27FC236}">
                <a16:creationId xmlns:a16="http://schemas.microsoft.com/office/drawing/2014/main" id="{201DD7FF-D952-64B2-C93B-C97DE6B877FA}"/>
              </a:ext>
            </a:extLst>
          </p:cNvPr>
          <p:cNvPicPr>
            <a:picLocks noChangeAspect="1"/>
          </p:cNvPicPr>
          <p:nvPr/>
        </p:nvPicPr>
        <p:blipFill>
          <a:blip r:embed="rId5"/>
          <a:stretch>
            <a:fillRect/>
          </a:stretch>
        </p:blipFill>
        <p:spPr>
          <a:xfrm>
            <a:off x="6622196" y="6440052"/>
            <a:ext cx="16478833" cy="12509616"/>
          </a:xfrm>
          <a:prstGeom prst="rect">
            <a:avLst/>
          </a:prstGeom>
        </p:spPr>
      </p:pic>
    </p:spTree>
    <p:extLst>
      <p:ext uri="{BB962C8B-B14F-4D97-AF65-F5344CB8AC3E}">
        <p14:creationId xmlns:p14="http://schemas.microsoft.com/office/powerpoint/2010/main" val="2057088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alpha val="19810"/>
          </a:schemeClr>
        </a:solidFill>
        <a:effectLst/>
      </p:bgPr>
    </p:bg>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8DDA2C51-DB79-1990-11B2-9B6558006095}"/>
              </a:ext>
            </a:extLst>
          </p:cNvPr>
          <p:cNvSpPr/>
          <p:nvPr/>
        </p:nvSpPr>
        <p:spPr>
          <a:xfrm>
            <a:off x="566058" y="25420319"/>
            <a:ext cx="28432543" cy="7232125"/>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dirty="0">
              <a:solidFill>
                <a:schemeClr val="tx1"/>
              </a:solidFill>
            </a:endParaRPr>
          </a:p>
        </p:txBody>
      </p:sp>
      <p:sp>
        <p:nvSpPr>
          <p:cNvPr id="61" name="Rounded Rectangle 60">
            <a:extLst>
              <a:ext uri="{FF2B5EF4-FFF2-40B4-BE49-F238E27FC236}">
                <a16:creationId xmlns:a16="http://schemas.microsoft.com/office/drawing/2014/main" id="{AF31EED3-F2C3-50DC-BEAF-F9351C493741}"/>
              </a:ext>
            </a:extLst>
          </p:cNvPr>
          <p:cNvSpPr/>
          <p:nvPr/>
        </p:nvSpPr>
        <p:spPr>
          <a:xfrm>
            <a:off x="31009509" y="30056858"/>
            <a:ext cx="12580809" cy="701427"/>
          </a:xfrm>
          <a:prstGeom prst="roundRect">
            <a:avLst/>
          </a:prstGeom>
          <a:solidFill>
            <a:srgbClr val="002D7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069F4734-6AF3-8EFA-66D0-21D2D27CE071}"/>
              </a:ext>
            </a:extLst>
          </p:cNvPr>
          <p:cNvSpPr/>
          <p:nvPr/>
        </p:nvSpPr>
        <p:spPr>
          <a:xfrm>
            <a:off x="29837538" y="6946380"/>
            <a:ext cx="13516289" cy="22684962"/>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dirty="0">
              <a:solidFill>
                <a:schemeClr val="tx1"/>
              </a:solidFill>
            </a:endParaRPr>
          </a:p>
        </p:txBody>
      </p:sp>
      <p:sp>
        <p:nvSpPr>
          <p:cNvPr id="4" name="Rectangle 3"/>
          <p:cNvSpPr/>
          <p:nvPr/>
        </p:nvSpPr>
        <p:spPr>
          <a:xfrm>
            <a:off x="0" y="3"/>
            <a:ext cx="43891200" cy="6203875"/>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itle 1"/>
          <p:cNvSpPr txBox="1">
            <a:spLocks/>
          </p:cNvSpPr>
          <p:nvPr/>
        </p:nvSpPr>
        <p:spPr>
          <a:xfrm>
            <a:off x="6106886" y="1430093"/>
            <a:ext cx="31802950" cy="1446550"/>
          </a:xfrm>
          <a:prstGeom prst="rect">
            <a:avLst/>
          </a:prstGeom>
        </p:spPr>
        <p:txBody>
          <a:bodyPr wrap="square">
            <a:spAutoFit/>
          </a:bodyPr>
          <a:lstStyle>
            <a:lvl1pPr algn="ctr" defTabSz="2403546" rtl="0" eaLnBrk="1" latinLnBrk="0" hangingPunct="1">
              <a:spcBef>
                <a:spcPct val="0"/>
              </a:spcBef>
              <a:buNone/>
              <a:defRPr sz="23100" kern="1200">
                <a:solidFill>
                  <a:schemeClr val="tx1"/>
                </a:solidFill>
                <a:latin typeface="+mj-lt"/>
                <a:ea typeface="+mj-ea"/>
                <a:cs typeface="+mj-cs"/>
              </a:defRPr>
            </a:lvl1pPr>
          </a:lstStyle>
          <a:p>
            <a:r>
              <a:rPr lang="en-US" sz="8800" b="1" dirty="0">
                <a:solidFill>
                  <a:schemeClr val="bg1"/>
                </a:solidFill>
                <a:latin typeface="Arial" charset="0"/>
                <a:ea typeface="Arial" charset="0"/>
                <a:cs typeface="Arial" charset="0"/>
              </a:rPr>
              <a:t>C2MOS Latch Schematic</a:t>
            </a:r>
          </a:p>
        </p:txBody>
      </p:sp>
      <p:sp>
        <p:nvSpPr>
          <p:cNvPr id="8" name="Text Placeholder 4"/>
          <p:cNvSpPr txBox="1">
            <a:spLocks/>
          </p:cNvSpPr>
          <p:nvPr/>
        </p:nvSpPr>
        <p:spPr>
          <a:xfrm>
            <a:off x="2757399" y="3017755"/>
            <a:ext cx="38376403" cy="1224068"/>
          </a:xfrm>
          <a:prstGeom prst="rect">
            <a:avLst/>
          </a:prstGeom>
        </p:spPr>
        <p:txBody>
          <a:bodyPr vert="horz" wrap="square" lIns="480709" tIns="240355" rIns="480709" bIns="240355" rtlCol="0" anchor="ctr">
            <a:spAutoFit/>
          </a:bodyPr>
          <a:lstStyle>
            <a:defPPr>
              <a:defRPr lang="en-US"/>
            </a:defPPr>
            <a:lvl1pPr marL="0" algn="r" defTabSz="2403546" rtl="0" eaLnBrk="1" latinLnBrk="0" hangingPunct="1">
              <a:defRPr sz="6300" kern="1200">
                <a:solidFill>
                  <a:schemeClr val="tx1">
                    <a:tint val="75000"/>
                  </a:schemeClr>
                </a:solidFill>
                <a:latin typeface="+mn-lt"/>
                <a:ea typeface="+mn-ea"/>
                <a:cs typeface="+mn-cs"/>
              </a:defRPr>
            </a:lvl1pPr>
            <a:lvl2pPr marL="2403546" algn="l" defTabSz="2403546" rtl="0" eaLnBrk="1" latinLnBrk="0" hangingPunct="1">
              <a:defRPr sz="9500" kern="1200">
                <a:solidFill>
                  <a:schemeClr val="tx1"/>
                </a:solidFill>
                <a:latin typeface="+mn-lt"/>
                <a:ea typeface="+mn-ea"/>
                <a:cs typeface="+mn-cs"/>
              </a:defRPr>
            </a:lvl2pPr>
            <a:lvl3pPr marL="4807092" algn="l" defTabSz="2403546" rtl="0" eaLnBrk="1" latinLnBrk="0" hangingPunct="1">
              <a:defRPr sz="9500" kern="1200">
                <a:solidFill>
                  <a:schemeClr val="tx1"/>
                </a:solidFill>
                <a:latin typeface="+mn-lt"/>
                <a:ea typeface="+mn-ea"/>
                <a:cs typeface="+mn-cs"/>
              </a:defRPr>
            </a:lvl3pPr>
            <a:lvl4pPr marL="7210638" algn="l" defTabSz="2403546" rtl="0" eaLnBrk="1" latinLnBrk="0" hangingPunct="1">
              <a:defRPr sz="9500" kern="1200">
                <a:solidFill>
                  <a:schemeClr val="tx1"/>
                </a:solidFill>
                <a:latin typeface="+mn-lt"/>
                <a:ea typeface="+mn-ea"/>
                <a:cs typeface="+mn-cs"/>
              </a:defRPr>
            </a:lvl4pPr>
            <a:lvl5pPr marL="9614184" algn="l" defTabSz="2403546" rtl="0" eaLnBrk="1" latinLnBrk="0" hangingPunct="1">
              <a:defRPr sz="9500" kern="1200">
                <a:solidFill>
                  <a:schemeClr val="tx1"/>
                </a:solidFill>
                <a:latin typeface="+mn-lt"/>
                <a:ea typeface="+mn-ea"/>
                <a:cs typeface="+mn-cs"/>
              </a:defRPr>
            </a:lvl5pPr>
            <a:lvl6pPr marL="12017731" algn="l" defTabSz="2403546" rtl="0" eaLnBrk="1" latinLnBrk="0" hangingPunct="1">
              <a:defRPr sz="9500" kern="1200">
                <a:solidFill>
                  <a:schemeClr val="tx1"/>
                </a:solidFill>
                <a:latin typeface="+mn-lt"/>
                <a:ea typeface="+mn-ea"/>
                <a:cs typeface="+mn-cs"/>
              </a:defRPr>
            </a:lvl6pPr>
            <a:lvl7pPr marL="14421277" algn="l" defTabSz="2403546" rtl="0" eaLnBrk="1" latinLnBrk="0" hangingPunct="1">
              <a:defRPr sz="9500" kern="1200">
                <a:solidFill>
                  <a:schemeClr val="tx1"/>
                </a:solidFill>
                <a:latin typeface="+mn-lt"/>
                <a:ea typeface="+mn-ea"/>
                <a:cs typeface="+mn-cs"/>
              </a:defRPr>
            </a:lvl7pPr>
            <a:lvl8pPr marL="16824823" algn="l" defTabSz="2403546" rtl="0" eaLnBrk="1" latinLnBrk="0" hangingPunct="1">
              <a:defRPr sz="9500" kern="1200">
                <a:solidFill>
                  <a:schemeClr val="tx1"/>
                </a:solidFill>
                <a:latin typeface="+mn-lt"/>
                <a:ea typeface="+mn-ea"/>
                <a:cs typeface="+mn-cs"/>
              </a:defRPr>
            </a:lvl8pPr>
            <a:lvl9pPr marL="19228369" algn="l" defTabSz="2403546" rtl="0" eaLnBrk="1" latinLnBrk="0" hangingPunct="1">
              <a:defRPr sz="9500" kern="1200">
                <a:solidFill>
                  <a:schemeClr val="tx1"/>
                </a:solidFill>
                <a:latin typeface="+mn-lt"/>
                <a:ea typeface="+mn-ea"/>
                <a:cs typeface="+mn-cs"/>
              </a:defRPr>
            </a:lvl9pPr>
          </a:lstStyle>
          <a:p>
            <a:pPr algn="ctr"/>
            <a:r>
              <a:rPr lang="en-US" sz="4800" dirty="0">
                <a:solidFill>
                  <a:srgbClr val="FFFFFF"/>
                </a:solidFill>
                <a:latin typeface="Arial" charset="0"/>
                <a:ea typeface="Arial" charset="0"/>
                <a:cs typeface="Arial" charset="0"/>
              </a:rPr>
              <a:t>Alexander Shen, Brian Zhou, Hayley Chu</a:t>
            </a:r>
          </a:p>
        </p:txBody>
      </p:sp>
      <p:sp>
        <p:nvSpPr>
          <p:cNvPr id="9" name="TextBox 8"/>
          <p:cNvSpPr txBox="1"/>
          <p:nvPr/>
        </p:nvSpPr>
        <p:spPr>
          <a:xfrm>
            <a:off x="-84399" y="4384438"/>
            <a:ext cx="43891200" cy="692497"/>
          </a:xfrm>
          <a:prstGeom prst="rect">
            <a:avLst/>
          </a:prstGeom>
          <a:noFill/>
        </p:spPr>
        <p:txBody>
          <a:bodyPr wrap="square" rtlCol="0">
            <a:spAutoFit/>
          </a:bodyPr>
          <a:lstStyle/>
          <a:p>
            <a:pPr algn="ctr"/>
            <a:r>
              <a:rPr lang="en-US" sz="3900" dirty="0">
                <a:solidFill>
                  <a:srgbClr val="FFFFFF"/>
                </a:solidFill>
                <a:latin typeface="Arial" charset="0"/>
                <a:ea typeface="Arial" charset="0"/>
                <a:cs typeface="Arial" charset="0"/>
              </a:rPr>
              <a:t>Johns Hopkins University | Department of Electrical and Computer Engineering | Baltimore, MD</a:t>
            </a:r>
          </a:p>
        </p:txBody>
      </p:sp>
      <p:sp>
        <p:nvSpPr>
          <p:cNvPr id="25" name="Text Placeholder 9"/>
          <p:cNvSpPr>
            <a:spLocks noGrp="1"/>
          </p:cNvSpPr>
          <p:nvPr/>
        </p:nvSpPr>
        <p:spPr>
          <a:xfrm>
            <a:off x="566058" y="19097018"/>
            <a:ext cx="12159297" cy="1516446"/>
          </a:xfrm>
          <a:prstGeom prst="rect">
            <a:avLst/>
          </a:prstGeom>
        </p:spPr>
        <p:txBody>
          <a:bodyPr wrap="square" lIns="130622" tIns="130622" rIns="130622" bIns="130622">
            <a:spAutoFit/>
          </a:bodyPr>
          <a:lstStyle>
            <a:lvl1pPr marL="0" indent="0" algn="l" defTabSz="2507943" rtl="0" eaLnBrk="1" latinLnBrk="0" hangingPunct="1">
              <a:spcBef>
                <a:spcPct val="20000"/>
              </a:spcBef>
              <a:buFont typeface="Arial" pitchFamily="34" charset="0"/>
              <a:buNone/>
              <a:defRPr sz="1400" kern="1200">
                <a:solidFill>
                  <a:schemeClr val="tx1"/>
                </a:solidFill>
                <a:latin typeface="Trebuchet MS" pitchFamily="34" charset="0"/>
                <a:ea typeface="+mn-ea"/>
                <a:cs typeface="+mn-cs"/>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endParaRPr lang="en-US" sz="3700" dirty="0">
              <a:latin typeface="Arial" charset="0"/>
              <a:ea typeface="Arial" charset="0"/>
              <a:cs typeface="Arial" charset="0"/>
            </a:endParaRPr>
          </a:p>
          <a:p>
            <a:endParaRPr lang="en-US" sz="3700" kern="1200" dirty="0">
              <a:latin typeface="Arial" charset="0"/>
              <a:ea typeface="Arial" charset="0"/>
              <a:cs typeface="Arial" charset="0"/>
            </a:endParaRPr>
          </a:p>
        </p:txBody>
      </p:sp>
      <p:sp>
        <p:nvSpPr>
          <p:cNvPr id="312" name="TextBox 311"/>
          <p:cNvSpPr txBox="1"/>
          <p:nvPr/>
        </p:nvSpPr>
        <p:spPr>
          <a:xfrm>
            <a:off x="34974598" y="29924175"/>
            <a:ext cx="4929186" cy="1631216"/>
          </a:xfrm>
          <a:prstGeom prst="rect">
            <a:avLst/>
          </a:prstGeom>
          <a:noFill/>
        </p:spPr>
        <p:txBody>
          <a:bodyPr wrap="square" rtlCol="0">
            <a:spAutoFit/>
          </a:bodyPr>
          <a:lstStyle/>
          <a:p>
            <a:r>
              <a:rPr lang="en-US" sz="5000" dirty="0">
                <a:solidFill>
                  <a:schemeClr val="bg1"/>
                </a:solidFill>
                <a:latin typeface="Arial" charset="0"/>
                <a:ea typeface="Arial" charset="0"/>
                <a:cs typeface="Arial" charset="0"/>
              </a:rPr>
              <a:t>Contributions</a:t>
            </a:r>
          </a:p>
          <a:p>
            <a:endParaRPr lang="en-US" sz="5000" dirty="0">
              <a:solidFill>
                <a:schemeClr val="bg1"/>
              </a:solidFill>
              <a:latin typeface="Arial" charset="0"/>
              <a:ea typeface="Arial" charset="0"/>
              <a:cs typeface="Arial" charset="0"/>
            </a:endParaRPr>
          </a:p>
        </p:txBody>
      </p:sp>
      <p:pic>
        <p:nvPicPr>
          <p:cNvPr id="33" name="Picture 32" descr="whiting.logo.large.horizontal.whit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7591"/>
            <a:ext cx="8083919" cy="3460675"/>
          </a:xfrm>
          <a:prstGeom prst="rect">
            <a:avLst/>
          </a:prstGeom>
        </p:spPr>
      </p:pic>
      <p:sp>
        <p:nvSpPr>
          <p:cNvPr id="35" name="TextBox 34">
            <a:extLst>
              <a:ext uri="{FF2B5EF4-FFF2-40B4-BE49-F238E27FC236}">
                <a16:creationId xmlns:a16="http://schemas.microsoft.com/office/drawing/2014/main" id="{5146CFEA-D479-15E3-3EC3-64D204AB2A67}"/>
              </a:ext>
            </a:extLst>
          </p:cNvPr>
          <p:cNvSpPr txBox="1"/>
          <p:nvPr/>
        </p:nvSpPr>
        <p:spPr>
          <a:xfrm>
            <a:off x="1385100" y="15099198"/>
            <a:ext cx="8543147" cy="1015663"/>
          </a:xfrm>
          <a:prstGeom prst="rect">
            <a:avLst/>
          </a:prstGeom>
          <a:noFill/>
        </p:spPr>
        <p:txBody>
          <a:bodyPr wrap="square" rtlCol="0">
            <a:spAutoFit/>
          </a:bodyPr>
          <a:lstStyle/>
          <a:p>
            <a:endParaRPr lang="en-US" sz="6000" dirty="0"/>
          </a:p>
        </p:txBody>
      </p:sp>
      <p:sp>
        <p:nvSpPr>
          <p:cNvPr id="24" name="Rounded Rectangle 23">
            <a:extLst>
              <a:ext uri="{FF2B5EF4-FFF2-40B4-BE49-F238E27FC236}">
                <a16:creationId xmlns:a16="http://schemas.microsoft.com/office/drawing/2014/main" id="{B903F003-BCC8-4970-BD61-A32A5329F6AA}"/>
              </a:ext>
            </a:extLst>
          </p:cNvPr>
          <p:cNvSpPr/>
          <p:nvPr/>
        </p:nvSpPr>
        <p:spPr>
          <a:xfrm>
            <a:off x="30952782" y="31051118"/>
            <a:ext cx="12694265" cy="1601327"/>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dirty="0"/>
          </a:p>
        </p:txBody>
      </p:sp>
      <p:sp>
        <p:nvSpPr>
          <p:cNvPr id="10" name="TextBox 9">
            <a:extLst>
              <a:ext uri="{FF2B5EF4-FFF2-40B4-BE49-F238E27FC236}">
                <a16:creationId xmlns:a16="http://schemas.microsoft.com/office/drawing/2014/main" id="{AF33F21D-CC40-4D52-ECBE-A5D66382D82A}"/>
              </a:ext>
            </a:extLst>
          </p:cNvPr>
          <p:cNvSpPr txBox="1"/>
          <p:nvPr/>
        </p:nvSpPr>
        <p:spPr>
          <a:xfrm>
            <a:off x="31231336" y="31343949"/>
            <a:ext cx="12415710" cy="1015663"/>
          </a:xfrm>
          <a:prstGeom prst="rect">
            <a:avLst/>
          </a:prstGeom>
          <a:noFill/>
        </p:spPr>
        <p:txBody>
          <a:bodyPr wrap="square" rtlCol="0">
            <a:spAutoFit/>
          </a:bodyPr>
          <a:lstStyle/>
          <a:p>
            <a:pPr algn="ctr"/>
            <a:r>
              <a:rPr lang="en-US" sz="6000" dirty="0"/>
              <a:t>Alexander Shen</a:t>
            </a:r>
          </a:p>
        </p:txBody>
      </p:sp>
      <p:sp>
        <p:nvSpPr>
          <p:cNvPr id="22" name="TextBox 21">
            <a:extLst>
              <a:ext uri="{FF2B5EF4-FFF2-40B4-BE49-F238E27FC236}">
                <a16:creationId xmlns:a16="http://schemas.microsoft.com/office/drawing/2014/main" id="{B42FD3B0-187F-63CA-214C-4E96059C8785}"/>
              </a:ext>
            </a:extLst>
          </p:cNvPr>
          <p:cNvSpPr txBox="1"/>
          <p:nvPr/>
        </p:nvSpPr>
        <p:spPr>
          <a:xfrm>
            <a:off x="30816409" y="7259575"/>
            <a:ext cx="12026100" cy="24006572"/>
          </a:xfrm>
          <a:prstGeom prst="rect">
            <a:avLst/>
          </a:prstGeom>
          <a:noFill/>
        </p:spPr>
        <p:txBody>
          <a:bodyPr wrap="square" rtlCol="0">
            <a:spAutoFit/>
          </a:bodyPr>
          <a:lstStyle/>
          <a:p>
            <a:r>
              <a:rPr lang="en-US" sz="7400" dirty="0"/>
              <a:t>This is the schematic for the C2MOS Latch. </a:t>
            </a:r>
          </a:p>
          <a:p>
            <a:endParaRPr lang="en-US" sz="7400" dirty="0"/>
          </a:p>
          <a:p>
            <a:r>
              <a:rPr lang="en-US" sz="7400" dirty="0"/>
              <a:t>Because they are manufactured on a wafer, all transistors share the same bulk. We learnt that to reduce bulk effect, we have to tie source to bulk. But because all transistors will share the same bulk, we had to avoid this by tying every bulk to ground/ lowest potential. For NMOS its VSS and for PMOS its VDD. Although this introduces bulk effect, in a digital circuit if you introduce a strong enough gate voltage we can mitigate that.</a:t>
            </a:r>
          </a:p>
          <a:p>
            <a:endParaRPr lang="en-US" sz="7400" dirty="0"/>
          </a:p>
          <a:p>
            <a:endParaRPr lang="en-US" sz="7400" dirty="0"/>
          </a:p>
        </p:txBody>
      </p:sp>
      <p:sp>
        <p:nvSpPr>
          <p:cNvPr id="27" name="TextBox 26">
            <a:extLst>
              <a:ext uri="{FF2B5EF4-FFF2-40B4-BE49-F238E27FC236}">
                <a16:creationId xmlns:a16="http://schemas.microsoft.com/office/drawing/2014/main" id="{74020770-70F0-C15B-ADA6-813C8B49D251}"/>
              </a:ext>
            </a:extLst>
          </p:cNvPr>
          <p:cNvSpPr txBox="1"/>
          <p:nvPr/>
        </p:nvSpPr>
        <p:spPr>
          <a:xfrm>
            <a:off x="1385100" y="25803971"/>
            <a:ext cx="25646742" cy="6555641"/>
          </a:xfrm>
          <a:prstGeom prst="rect">
            <a:avLst/>
          </a:prstGeom>
          <a:noFill/>
        </p:spPr>
        <p:txBody>
          <a:bodyPr wrap="square" rtlCol="0">
            <a:spAutoFit/>
          </a:bodyPr>
          <a:lstStyle/>
          <a:p>
            <a:r>
              <a:rPr lang="en-US" sz="7000" dirty="0"/>
              <a:t>To maintain a clean schematic without wires overlapping, I chose to use pins to define the signals and label the wires on the schematic.</a:t>
            </a:r>
          </a:p>
          <a:p>
            <a:endParaRPr lang="en-US" sz="7000" dirty="0"/>
          </a:p>
          <a:p>
            <a:r>
              <a:rPr lang="en-US" sz="7000" dirty="0"/>
              <a:t>For the layout vs schematic checks to work properly, I moved the inverter for the clock signal and capacitors to my simulation schematic which is shown on the next slide.</a:t>
            </a:r>
          </a:p>
        </p:txBody>
      </p:sp>
      <p:pic>
        <p:nvPicPr>
          <p:cNvPr id="3" name="Picture 2">
            <a:extLst>
              <a:ext uri="{FF2B5EF4-FFF2-40B4-BE49-F238E27FC236}">
                <a16:creationId xmlns:a16="http://schemas.microsoft.com/office/drawing/2014/main" id="{31CC5351-3912-789C-D1F5-AD895A635516}"/>
              </a:ext>
            </a:extLst>
          </p:cNvPr>
          <p:cNvPicPr>
            <a:picLocks noChangeAspect="1"/>
          </p:cNvPicPr>
          <p:nvPr/>
        </p:nvPicPr>
        <p:blipFill>
          <a:blip r:embed="rId3"/>
          <a:stretch>
            <a:fillRect/>
          </a:stretch>
        </p:blipFill>
        <p:spPr>
          <a:xfrm>
            <a:off x="566058" y="6739644"/>
            <a:ext cx="28432543" cy="18387843"/>
          </a:xfrm>
          <a:prstGeom prst="rect">
            <a:avLst/>
          </a:prstGeom>
        </p:spPr>
      </p:pic>
    </p:spTree>
    <p:extLst>
      <p:ext uri="{BB962C8B-B14F-4D97-AF65-F5344CB8AC3E}">
        <p14:creationId xmlns:p14="http://schemas.microsoft.com/office/powerpoint/2010/main" val="1296535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alpha val="19810"/>
          </a:schemeClr>
        </a:solidFill>
        <a:effectLst/>
      </p:bgPr>
    </p:bg>
    <p:spTree>
      <p:nvGrpSpPr>
        <p:cNvPr id="1" name=""/>
        <p:cNvGrpSpPr/>
        <p:nvPr/>
      </p:nvGrpSpPr>
      <p:grpSpPr>
        <a:xfrm>
          <a:off x="0" y="0"/>
          <a:ext cx="0" cy="0"/>
          <a:chOff x="0" y="0"/>
          <a:chExt cx="0" cy="0"/>
        </a:xfrm>
      </p:grpSpPr>
      <p:sp>
        <p:nvSpPr>
          <p:cNvPr id="61" name="Rounded Rectangle 60">
            <a:extLst>
              <a:ext uri="{FF2B5EF4-FFF2-40B4-BE49-F238E27FC236}">
                <a16:creationId xmlns:a16="http://schemas.microsoft.com/office/drawing/2014/main" id="{AF31EED3-F2C3-50DC-BEAF-F9351C493741}"/>
              </a:ext>
            </a:extLst>
          </p:cNvPr>
          <p:cNvSpPr/>
          <p:nvPr/>
        </p:nvSpPr>
        <p:spPr>
          <a:xfrm>
            <a:off x="31009509" y="30056858"/>
            <a:ext cx="12580809" cy="701427"/>
          </a:xfrm>
          <a:prstGeom prst="roundRect">
            <a:avLst/>
          </a:prstGeom>
          <a:solidFill>
            <a:srgbClr val="002D7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069F4734-6AF3-8EFA-66D0-21D2D27CE071}"/>
              </a:ext>
            </a:extLst>
          </p:cNvPr>
          <p:cNvSpPr/>
          <p:nvPr/>
        </p:nvSpPr>
        <p:spPr>
          <a:xfrm>
            <a:off x="20485105" y="6406086"/>
            <a:ext cx="22840037" cy="23225256"/>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dirty="0">
              <a:solidFill>
                <a:schemeClr val="tx1"/>
              </a:solidFill>
            </a:endParaRPr>
          </a:p>
        </p:txBody>
      </p:sp>
      <p:sp>
        <p:nvSpPr>
          <p:cNvPr id="4" name="Rectangle 3"/>
          <p:cNvSpPr/>
          <p:nvPr/>
        </p:nvSpPr>
        <p:spPr>
          <a:xfrm>
            <a:off x="0" y="3"/>
            <a:ext cx="43891200" cy="6203875"/>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itle 1"/>
          <p:cNvSpPr txBox="1">
            <a:spLocks/>
          </p:cNvSpPr>
          <p:nvPr/>
        </p:nvSpPr>
        <p:spPr>
          <a:xfrm>
            <a:off x="6106886" y="1430093"/>
            <a:ext cx="31802950" cy="1446550"/>
          </a:xfrm>
          <a:prstGeom prst="rect">
            <a:avLst/>
          </a:prstGeom>
        </p:spPr>
        <p:txBody>
          <a:bodyPr wrap="square">
            <a:spAutoFit/>
          </a:bodyPr>
          <a:lstStyle>
            <a:lvl1pPr algn="ctr" defTabSz="2403546" rtl="0" eaLnBrk="1" latinLnBrk="0" hangingPunct="1">
              <a:spcBef>
                <a:spcPct val="0"/>
              </a:spcBef>
              <a:buNone/>
              <a:defRPr sz="23100" kern="1200">
                <a:solidFill>
                  <a:schemeClr val="tx1"/>
                </a:solidFill>
                <a:latin typeface="+mj-lt"/>
                <a:ea typeface="+mj-ea"/>
                <a:cs typeface="+mj-cs"/>
              </a:defRPr>
            </a:lvl1pPr>
          </a:lstStyle>
          <a:p>
            <a:r>
              <a:rPr lang="en-US" sz="8800" b="1" dirty="0">
                <a:solidFill>
                  <a:schemeClr val="bg1"/>
                </a:solidFill>
                <a:latin typeface="Arial" charset="0"/>
                <a:ea typeface="Arial" charset="0"/>
                <a:cs typeface="Arial" charset="0"/>
              </a:rPr>
              <a:t>Simulation for one C2MOS Latch</a:t>
            </a:r>
          </a:p>
        </p:txBody>
      </p:sp>
      <p:sp>
        <p:nvSpPr>
          <p:cNvPr id="8" name="Text Placeholder 4"/>
          <p:cNvSpPr txBox="1">
            <a:spLocks/>
          </p:cNvSpPr>
          <p:nvPr/>
        </p:nvSpPr>
        <p:spPr>
          <a:xfrm>
            <a:off x="2757399" y="3017755"/>
            <a:ext cx="38376403" cy="1224068"/>
          </a:xfrm>
          <a:prstGeom prst="rect">
            <a:avLst/>
          </a:prstGeom>
        </p:spPr>
        <p:txBody>
          <a:bodyPr vert="horz" wrap="square" lIns="480709" tIns="240355" rIns="480709" bIns="240355" rtlCol="0" anchor="ctr">
            <a:spAutoFit/>
          </a:bodyPr>
          <a:lstStyle>
            <a:defPPr>
              <a:defRPr lang="en-US"/>
            </a:defPPr>
            <a:lvl1pPr marL="0" algn="r" defTabSz="2403546" rtl="0" eaLnBrk="1" latinLnBrk="0" hangingPunct="1">
              <a:defRPr sz="6300" kern="1200">
                <a:solidFill>
                  <a:schemeClr val="tx1">
                    <a:tint val="75000"/>
                  </a:schemeClr>
                </a:solidFill>
                <a:latin typeface="+mn-lt"/>
                <a:ea typeface="+mn-ea"/>
                <a:cs typeface="+mn-cs"/>
              </a:defRPr>
            </a:lvl1pPr>
            <a:lvl2pPr marL="2403546" algn="l" defTabSz="2403546" rtl="0" eaLnBrk="1" latinLnBrk="0" hangingPunct="1">
              <a:defRPr sz="9500" kern="1200">
                <a:solidFill>
                  <a:schemeClr val="tx1"/>
                </a:solidFill>
                <a:latin typeface="+mn-lt"/>
                <a:ea typeface="+mn-ea"/>
                <a:cs typeface="+mn-cs"/>
              </a:defRPr>
            </a:lvl2pPr>
            <a:lvl3pPr marL="4807092" algn="l" defTabSz="2403546" rtl="0" eaLnBrk="1" latinLnBrk="0" hangingPunct="1">
              <a:defRPr sz="9500" kern="1200">
                <a:solidFill>
                  <a:schemeClr val="tx1"/>
                </a:solidFill>
                <a:latin typeface="+mn-lt"/>
                <a:ea typeface="+mn-ea"/>
                <a:cs typeface="+mn-cs"/>
              </a:defRPr>
            </a:lvl3pPr>
            <a:lvl4pPr marL="7210638" algn="l" defTabSz="2403546" rtl="0" eaLnBrk="1" latinLnBrk="0" hangingPunct="1">
              <a:defRPr sz="9500" kern="1200">
                <a:solidFill>
                  <a:schemeClr val="tx1"/>
                </a:solidFill>
                <a:latin typeface="+mn-lt"/>
                <a:ea typeface="+mn-ea"/>
                <a:cs typeface="+mn-cs"/>
              </a:defRPr>
            </a:lvl4pPr>
            <a:lvl5pPr marL="9614184" algn="l" defTabSz="2403546" rtl="0" eaLnBrk="1" latinLnBrk="0" hangingPunct="1">
              <a:defRPr sz="9500" kern="1200">
                <a:solidFill>
                  <a:schemeClr val="tx1"/>
                </a:solidFill>
                <a:latin typeface="+mn-lt"/>
                <a:ea typeface="+mn-ea"/>
                <a:cs typeface="+mn-cs"/>
              </a:defRPr>
            </a:lvl5pPr>
            <a:lvl6pPr marL="12017731" algn="l" defTabSz="2403546" rtl="0" eaLnBrk="1" latinLnBrk="0" hangingPunct="1">
              <a:defRPr sz="9500" kern="1200">
                <a:solidFill>
                  <a:schemeClr val="tx1"/>
                </a:solidFill>
                <a:latin typeface="+mn-lt"/>
                <a:ea typeface="+mn-ea"/>
                <a:cs typeface="+mn-cs"/>
              </a:defRPr>
            </a:lvl6pPr>
            <a:lvl7pPr marL="14421277" algn="l" defTabSz="2403546" rtl="0" eaLnBrk="1" latinLnBrk="0" hangingPunct="1">
              <a:defRPr sz="9500" kern="1200">
                <a:solidFill>
                  <a:schemeClr val="tx1"/>
                </a:solidFill>
                <a:latin typeface="+mn-lt"/>
                <a:ea typeface="+mn-ea"/>
                <a:cs typeface="+mn-cs"/>
              </a:defRPr>
            </a:lvl7pPr>
            <a:lvl8pPr marL="16824823" algn="l" defTabSz="2403546" rtl="0" eaLnBrk="1" latinLnBrk="0" hangingPunct="1">
              <a:defRPr sz="9500" kern="1200">
                <a:solidFill>
                  <a:schemeClr val="tx1"/>
                </a:solidFill>
                <a:latin typeface="+mn-lt"/>
                <a:ea typeface="+mn-ea"/>
                <a:cs typeface="+mn-cs"/>
              </a:defRPr>
            </a:lvl8pPr>
            <a:lvl9pPr marL="19228369" algn="l" defTabSz="2403546" rtl="0" eaLnBrk="1" latinLnBrk="0" hangingPunct="1">
              <a:defRPr sz="9500" kern="1200">
                <a:solidFill>
                  <a:schemeClr val="tx1"/>
                </a:solidFill>
                <a:latin typeface="+mn-lt"/>
                <a:ea typeface="+mn-ea"/>
                <a:cs typeface="+mn-cs"/>
              </a:defRPr>
            </a:lvl9pPr>
          </a:lstStyle>
          <a:p>
            <a:pPr algn="ctr"/>
            <a:r>
              <a:rPr lang="en-US" sz="4800" dirty="0">
                <a:solidFill>
                  <a:srgbClr val="FFFFFF"/>
                </a:solidFill>
                <a:latin typeface="Arial" charset="0"/>
                <a:ea typeface="Arial" charset="0"/>
                <a:cs typeface="Arial" charset="0"/>
              </a:rPr>
              <a:t>Alexander Shen, Brian Zhou, Hayley Chu</a:t>
            </a:r>
          </a:p>
        </p:txBody>
      </p:sp>
      <p:sp>
        <p:nvSpPr>
          <p:cNvPr id="9" name="TextBox 8"/>
          <p:cNvSpPr txBox="1"/>
          <p:nvPr/>
        </p:nvSpPr>
        <p:spPr>
          <a:xfrm>
            <a:off x="-84399" y="4384438"/>
            <a:ext cx="43891200" cy="692497"/>
          </a:xfrm>
          <a:prstGeom prst="rect">
            <a:avLst/>
          </a:prstGeom>
          <a:noFill/>
        </p:spPr>
        <p:txBody>
          <a:bodyPr wrap="square" rtlCol="0">
            <a:spAutoFit/>
          </a:bodyPr>
          <a:lstStyle/>
          <a:p>
            <a:pPr algn="ctr"/>
            <a:r>
              <a:rPr lang="en-US" sz="3900" dirty="0">
                <a:solidFill>
                  <a:srgbClr val="FFFFFF"/>
                </a:solidFill>
                <a:latin typeface="Arial" charset="0"/>
                <a:ea typeface="Arial" charset="0"/>
                <a:cs typeface="Arial" charset="0"/>
              </a:rPr>
              <a:t>Johns Hopkins University | Department of Electrical and Computer Engineering | Baltimore, MD</a:t>
            </a:r>
          </a:p>
        </p:txBody>
      </p:sp>
      <p:sp>
        <p:nvSpPr>
          <p:cNvPr id="25" name="Text Placeholder 9"/>
          <p:cNvSpPr>
            <a:spLocks noGrp="1"/>
          </p:cNvSpPr>
          <p:nvPr/>
        </p:nvSpPr>
        <p:spPr>
          <a:xfrm>
            <a:off x="566058" y="19097018"/>
            <a:ext cx="12159297" cy="1516446"/>
          </a:xfrm>
          <a:prstGeom prst="rect">
            <a:avLst/>
          </a:prstGeom>
        </p:spPr>
        <p:txBody>
          <a:bodyPr wrap="square" lIns="130622" tIns="130622" rIns="130622" bIns="130622">
            <a:spAutoFit/>
          </a:bodyPr>
          <a:lstStyle>
            <a:lvl1pPr marL="0" indent="0" algn="l" defTabSz="2507943" rtl="0" eaLnBrk="1" latinLnBrk="0" hangingPunct="1">
              <a:spcBef>
                <a:spcPct val="20000"/>
              </a:spcBef>
              <a:buFont typeface="Arial" pitchFamily="34" charset="0"/>
              <a:buNone/>
              <a:defRPr sz="1400" kern="1200">
                <a:solidFill>
                  <a:schemeClr val="tx1"/>
                </a:solidFill>
                <a:latin typeface="Trebuchet MS" pitchFamily="34" charset="0"/>
                <a:ea typeface="+mn-ea"/>
                <a:cs typeface="+mn-cs"/>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endParaRPr lang="en-US" sz="3700" dirty="0">
              <a:latin typeface="Arial" charset="0"/>
              <a:ea typeface="Arial" charset="0"/>
              <a:cs typeface="Arial" charset="0"/>
            </a:endParaRPr>
          </a:p>
          <a:p>
            <a:endParaRPr lang="en-US" sz="3700" kern="1200" dirty="0">
              <a:latin typeface="Arial" charset="0"/>
              <a:ea typeface="Arial" charset="0"/>
              <a:cs typeface="Arial" charset="0"/>
            </a:endParaRPr>
          </a:p>
        </p:txBody>
      </p:sp>
      <p:sp>
        <p:nvSpPr>
          <p:cNvPr id="312" name="TextBox 311"/>
          <p:cNvSpPr txBox="1"/>
          <p:nvPr/>
        </p:nvSpPr>
        <p:spPr>
          <a:xfrm>
            <a:off x="34974598" y="29924175"/>
            <a:ext cx="4929186" cy="1631216"/>
          </a:xfrm>
          <a:prstGeom prst="rect">
            <a:avLst/>
          </a:prstGeom>
          <a:noFill/>
        </p:spPr>
        <p:txBody>
          <a:bodyPr wrap="square" rtlCol="0">
            <a:spAutoFit/>
          </a:bodyPr>
          <a:lstStyle/>
          <a:p>
            <a:r>
              <a:rPr lang="en-US" sz="5000" dirty="0">
                <a:solidFill>
                  <a:schemeClr val="bg1"/>
                </a:solidFill>
                <a:latin typeface="Arial" charset="0"/>
                <a:ea typeface="Arial" charset="0"/>
                <a:cs typeface="Arial" charset="0"/>
              </a:rPr>
              <a:t>Contributions</a:t>
            </a:r>
          </a:p>
          <a:p>
            <a:endParaRPr lang="en-US" sz="5000" dirty="0">
              <a:solidFill>
                <a:schemeClr val="bg1"/>
              </a:solidFill>
              <a:latin typeface="Arial" charset="0"/>
              <a:ea typeface="Arial" charset="0"/>
              <a:cs typeface="Arial" charset="0"/>
            </a:endParaRPr>
          </a:p>
        </p:txBody>
      </p:sp>
      <p:pic>
        <p:nvPicPr>
          <p:cNvPr id="33" name="Picture 32" descr="whiting.logo.large.horizontal.whit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7591"/>
            <a:ext cx="8083919" cy="3460675"/>
          </a:xfrm>
          <a:prstGeom prst="rect">
            <a:avLst/>
          </a:prstGeom>
        </p:spPr>
      </p:pic>
      <p:sp>
        <p:nvSpPr>
          <p:cNvPr id="35" name="TextBox 34">
            <a:extLst>
              <a:ext uri="{FF2B5EF4-FFF2-40B4-BE49-F238E27FC236}">
                <a16:creationId xmlns:a16="http://schemas.microsoft.com/office/drawing/2014/main" id="{5146CFEA-D479-15E3-3EC3-64D204AB2A67}"/>
              </a:ext>
            </a:extLst>
          </p:cNvPr>
          <p:cNvSpPr txBox="1"/>
          <p:nvPr/>
        </p:nvSpPr>
        <p:spPr>
          <a:xfrm>
            <a:off x="1385100" y="15099198"/>
            <a:ext cx="8543147" cy="1015663"/>
          </a:xfrm>
          <a:prstGeom prst="rect">
            <a:avLst/>
          </a:prstGeom>
          <a:noFill/>
        </p:spPr>
        <p:txBody>
          <a:bodyPr wrap="square" rtlCol="0">
            <a:spAutoFit/>
          </a:bodyPr>
          <a:lstStyle/>
          <a:p>
            <a:endParaRPr lang="en-US" sz="6000" dirty="0"/>
          </a:p>
        </p:txBody>
      </p:sp>
      <p:sp>
        <p:nvSpPr>
          <p:cNvPr id="24" name="Rounded Rectangle 23">
            <a:extLst>
              <a:ext uri="{FF2B5EF4-FFF2-40B4-BE49-F238E27FC236}">
                <a16:creationId xmlns:a16="http://schemas.microsoft.com/office/drawing/2014/main" id="{B903F003-BCC8-4970-BD61-A32A5329F6AA}"/>
              </a:ext>
            </a:extLst>
          </p:cNvPr>
          <p:cNvSpPr/>
          <p:nvPr/>
        </p:nvSpPr>
        <p:spPr>
          <a:xfrm>
            <a:off x="30952782" y="31051118"/>
            <a:ext cx="12694265" cy="1601327"/>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dirty="0"/>
          </a:p>
        </p:txBody>
      </p:sp>
      <p:sp>
        <p:nvSpPr>
          <p:cNvPr id="10" name="TextBox 9">
            <a:extLst>
              <a:ext uri="{FF2B5EF4-FFF2-40B4-BE49-F238E27FC236}">
                <a16:creationId xmlns:a16="http://schemas.microsoft.com/office/drawing/2014/main" id="{AF33F21D-CC40-4D52-ECBE-A5D66382D82A}"/>
              </a:ext>
            </a:extLst>
          </p:cNvPr>
          <p:cNvSpPr txBox="1"/>
          <p:nvPr/>
        </p:nvSpPr>
        <p:spPr>
          <a:xfrm>
            <a:off x="31231336" y="31343949"/>
            <a:ext cx="12415710" cy="1015663"/>
          </a:xfrm>
          <a:prstGeom prst="rect">
            <a:avLst/>
          </a:prstGeom>
          <a:noFill/>
        </p:spPr>
        <p:txBody>
          <a:bodyPr wrap="square" rtlCol="0">
            <a:spAutoFit/>
          </a:bodyPr>
          <a:lstStyle/>
          <a:p>
            <a:pPr algn="ctr"/>
            <a:r>
              <a:rPr lang="en-US" sz="6000" dirty="0"/>
              <a:t>Alexander Shen</a:t>
            </a:r>
          </a:p>
        </p:txBody>
      </p:sp>
      <p:sp>
        <p:nvSpPr>
          <p:cNvPr id="22" name="TextBox 21">
            <a:extLst>
              <a:ext uri="{FF2B5EF4-FFF2-40B4-BE49-F238E27FC236}">
                <a16:creationId xmlns:a16="http://schemas.microsoft.com/office/drawing/2014/main" id="{B42FD3B0-187F-63CA-214C-4E96059C8785}"/>
              </a:ext>
            </a:extLst>
          </p:cNvPr>
          <p:cNvSpPr txBox="1"/>
          <p:nvPr/>
        </p:nvSpPr>
        <p:spPr>
          <a:xfrm>
            <a:off x="22063360" y="7069518"/>
            <a:ext cx="20442740" cy="25945564"/>
          </a:xfrm>
          <a:prstGeom prst="rect">
            <a:avLst/>
          </a:prstGeom>
          <a:noFill/>
        </p:spPr>
        <p:txBody>
          <a:bodyPr wrap="square" rtlCol="0">
            <a:spAutoFit/>
          </a:bodyPr>
          <a:lstStyle/>
          <a:p>
            <a:r>
              <a:rPr lang="en-US" sz="8000" dirty="0"/>
              <a:t>This is the simulation schematic and timing diagram for the C2MOS Latch. </a:t>
            </a:r>
          </a:p>
          <a:p>
            <a:endParaRPr lang="en-US" sz="8000" dirty="0"/>
          </a:p>
          <a:p>
            <a:r>
              <a:rPr lang="en-US" sz="8000" dirty="0"/>
              <a:t>To make sure the Layout Versus Schematic is consistent, the capacitor and inverter are both moved into this simulation schematic. </a:t>
            </a:r>
          </a:p>
          <a:p>
            <a:endParaRPr lang="en-US" sz="8000" dirty="0"/>
          </a:p>
          <a:p>
            <a:r>
              <a:rPr lang="en-US" sz="8000" dirty="0"/>
              <a:t>I chose to use a rectangle as the symbol shape because it is basically a D Latch and they usually have a rectangle shape.</a:t>
            </a:r>
          </a:p>
          <a:p>
            <a:endParaRPr lang="en-US" sz="8000" dirty="0"/>
          </a:p>
          <a:p>
            <a:r>
              <a:rPr lang="en-US" sz="8000" dirty="0"/>
              <a:t>The timing diagram shows the clock, vin, and </a:t>
            </a:r>
            <a:r>
              <a:rPr lang="en-US" sz="8000" dirty="0" err="1"/>
              <a:t>vout</a:t>
            </a:r>
            <a:r>
              <a:rPr lang="en-US" sz="8000" dirty="0"/>
              <a:t> voltages. I gave the </a:t>
            </a:r>
            <a:r>
              <a:rPr lang="en-US" sz="8000" dirty="0" err="1"/>
              <a:t>Clk</a:t>
            </a:r>
            <a:r>
              <a:rPr lang="en-US" sz="8000" dirty="0"/>
              <a:t> a period of 100 nanoseconds and the vin signal a period of 150 nanoseconds so that They will only overlap every 300 nanoseconds and show that the latch is working as intended; </a:t>
            </a:r>
            <a:r>
              <a:rPr lang="en-US" sz="8000" dirty="0" err="1"/>
              <a:t>vout</a:t>
            </a:r>
            <a:r>
              <a:rPr lang="en-US" sz="8000" dirty="0"/>
              <a:t> only gets the vin value when </a:t>
            </a:r>
            <a:r>
              <a:rPr lang="en-US" sz="8000" dirty="0" err="1"/>
              <a:t>Clk</a:t>
            </a:r>
            <a:r>
              <a:rPr lang="en-US" sz="8000" dirty="0"/>
              <a:t> is high.</a:t>
            </a:r>
          </a:p>
          <a:p>
            <a:endParaRPr lang="en-US" sz="8000" dirty="0"/>
          </a:p>
          <a:p>
            <a:endParaRPr lang="en-US" sz="8000" dirty="0"/>
          </a:p>
          <a:p>
            <a:endParaRPr lang="en-US" sz="8000" dirty="0"/>
          </a:p>
        </p:txBody>
      </p:sp>
      <p:pic>
        <p:nvPicPr>
          <p:cNvPr id="2" name="Picture 1">
            <a:extLst>
              <a:ext uri="{FF2B5EF4-FFF2-40B4-BE49-F238E27FC236}">
                <a16:creationId xmlns:a16="http://schemas.microsoft.com/office/drawing/2014/main" id="{E1DB5FF8-8C42-7816-2D1D-E863AD501ECF}"/>
              </a:ext>
            </a:extLst>
          </p:cNvPr>
          <p:cNvPicPr>
            <a:picLocks noChangeAspect="1"/>
          </p:cNvPicPr>
          <p:nvPr/>
        </p:nvPicPr>
        <p:blipFill>
          <a:blip r:embed="rId3"/>
          <a:stretch>
            <a:fillRect/>
          </a:stretch>
        </p:blipFill>
        <p:spPr>
          <a:xfrm>
            <a:off x="1" y="6154284"/>
            <a:ext cx="19812000" cy="13888016"/>
          </a:xfrm>
          <a:prstGeom prst="rect">
            <a:avLst/>
          </a:prstGeom>
        </p:spPr>
      </p:pic>
      <p:pic>
        <p:nvPicPr>
          <p:cNvPr id="3" name="Content Placeholder 4">
            <a:extLst>
              <a:ext uri="{FF2B5EF4-FFF2-40B4-BE49-F238E27FC236}">
                <a16:creationId xmlns:a16="http://schemas.microsoft.com/office/drawing/2014/main" id="{BF343179-313B-D58A-6457-14F190608D64}"/>
              </a:ext>
            </a:extLst>
          </p:cNvPr>
          <p:cNvPicPr>
            <a:picLocks noChangeAspect="1"/>
          </p:cNvPicPr>
          <p:nvPr/>
        </p:nvPicPr>
        <p:blipFill>
          <a:blip r:embed="rId4"/>
          <a:stretch>
            <a:fillRect/>
          </a:stretch>
        </p:blipFill>
        <p:spPr>
          <a:xfrm>
            <a:off x="0" y="20177355"/>
            <a:ext cx="19812000" cy="12988983"/>
          </a:xfrm>
          <a:prstGeom prst="rect">
            <a:avLst/>
          </a:prstGeom>
        </p:spPr>
      </p:pic>
    </p:spTree>
    <p:extLst>
      <p:ext uri="{BB962C8B-B14F-4D97-AF65-F5344CB8AC3E}">
        <p14:creationId xmlns:p14="http://schemas.microsoft.com/office/powerpoint/2010/main" val="3834266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alpha val="19810"/>
          </a:schemeClr>
        </a:solidFill>
        <a:effectLst/>
      </p:bgPr>
    </p:bg>
    <p:spTree>
      <p:nvGrpSpPr>
        <p:cNvPr id="1" name=""/>
        <p:cNvGrpSpPr/>
        <p:nvPr/>
      </p:nvGrpSpPr>
      <p:grpSpPr>
        <a:xfrm>
          <a:off x="0" y="0"/>
          <a:ext cx="0" cy="0"/>
          <a:chOff x="0" y="0"/>
          <a:chExt cx="0" cy="0"/>
        </a:xfrm>
      </p:grpSpPr>
      <p:sp>
        <p:nvSpPr>
          <p:cNvPr id="61" name="Rounded Rectangle 60">
            <a:extLst>
              <a:ext uri="{FF2B5EF4-FFF2-40B4-BE49-F238E27FC236}">
                <a16:creationId xmlns:a16="http://schemas.microsoft.com/office/drawing/2014/main" id="{AF31EED3-F2C3-50DC-BEAF-F9351C493741}"/>
              </a:ext>
            </a:extLst>
          </p:cNvPr>
          <p:cNvSpPr/>
          <p:nvPr/>
        </p:nvSpPr>
        <p:spPr>
          <a:xfrm>
            <a:off x="31009509" y="30056858"/>
            <a:ext cx="12580809" cy="701427"/>
          </a:xfrm>
          <a:prstGeom prst="roundRect">
            <a:avLst/>
          </a:prstGeom>
          <a:solidFill>
            <a:srgbClr val="002D7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069F4734-6AF3-8EFA-66D0-21D2D27CE071}"/>
              </a:ext>
            </a:extLst>
          </p:cNvPr>
          <p:cNvSpPr/>
          <p:nvPr/>
        </p:nvSpPr>
        <p:spPr>
          <a:xfrm>
            <a:off x="25493832" y="16292509"/>
            <a:ext cx="17774689" cy="13236671"/>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dirty="0">
              <a:solidFill>
                <a:schemeClr val="tx1"/>
              </a:solidFill>
            </a:endParaRPr>
          </a:p>
        </p:txBody>
      </p:sp>
      <p:sp>
        <p:nvSpPr>
          <p:cNvPr id="4" name="Rectangle 3"/>
          <p:cNvSpPr/>
          <p:nvPr/>
        </p:nvSpPr>
        <p:spPr>
          <a:xfrm>
            <a:off x="0" y="3"/>
            <a:ext cx="43891200" cy="6203875"/>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itle 1"/>
          <p:cNvSpPr txBox="1">
            <a:spLocks/>
          </p:cNvSpPr>
          <p:nvPr/>
        </p:nvSpPr>
        <p:spPr>
          <a:xfrm>
            <a:off x="6106886" y="1430093"/>
            <a:ext cx="31802950" cy="1446550"/>
          </a:xfrm>
          <a:prstGeom prst="rect">
            <a:avLst/>
          </a:prstGeom>
        </p:spPr>
        <p:txBody>
          <a:bodyPr wrap="square">
            <a:spAutoFit/>
          </a:bodyPr>
          <a:lstStyle>
            <a:lvl1pPr algn="ctr" defTabSz="2403546" rtl="0" eaLnBrk="1" latinLnBrk="0" hangingPunct="1">
              <a:spcBef>
                <a:spcPct val="0"/>
              </a:spcBef>
              <a:buNone/>
              <a:defRPr sz="23100" kern="1200">
                <a:solidFill>
                  <a:schemeClr val="tx1"/>
                </a:solidFill>
                <a:latin typeface="+mj-lt"/>
                <a:ea typeface="+mj-ea"/>
                <a:cs typeface="+mj-cs"/>
              </a:defRPr>
            </a:lvl1pPr>
          </a:lstStyle>
          <a:p>
            <a:r>
              <a:rPr lang="en-US" sz="8800" b="1" dirty="0">
                <a:solidFill>
                  <a:schemeClr val="bg1"/>
                </a:solidFill>
                <a:latin typeface="Arial" charset="0"/>
                <a:ea typeface="Arial" charset="0"/>
                <a:cs typeface="Arial" charset="0"/>
              </a:rPr>
              <a:t>Simulation for Shift Register</a:t>
            </a:r>
          </a:p>
        </p:txBody>
      </p:sp>
      <p:sp>
        <p:nvSpPr>
          <p:cNvPr id="8" name="Text Placeholder 4"/>
          <p:cNvSpPr txBox="1">
            <a:spLocks/>
          </p:cNvSpPr>
          <p:nvPr/>
        </p:nvSpPr>
        <p:spPr>
          <a:xfrm>
            <a:off x="2757399" y="3017755"/>
            <a:ext cx="38376403" cy="1224068"/>
          </a:xfrm>
          <a:prstGeom prst="rect">
            <a:avLst/>
          </a:prstGeom>
        </p:spPr>
        <p:txBody>
          <a:bodyPr vert="horz" wrap="square" lIns="480709" tIns="240355" rIns="480709" bIns="240355" rtlCol="0" anchor="ctr">
            <a:spAutoFit/>
          </a:bodyPr>
          <a:lstStyle>
            <a:defPPr>
              <a:defRPr lang="en-US"/>
            </a:defPPr>
            <a:lvl1pPr marL="0" algn="r" defTabSz="2403546" rtl="0" eaLnBrk="1" latinLnBrk="0" hangingPunct="1">
              <a:defRPr sz="6300" kern="1200">
                <a:solidFill>
                  <a:schemeClr val="tx1">
                    <a:tint val="75000"/>
                  </a:schemeClr>
                </a:solidFill>
                <a:latin typeface="+mn-lt"/>
                <a:ea typeface="+mn-ea"/>
                <a:cs typeface="+mn-cs"/>
              </a:defRPr>
            </a:lvl1pPr>
            <a:lvl2pPr marL="2403546" algn="l" defTabSz="2403546" rtl="0" eaLnBrk="1" latinLnBrk="0" hangingPunct="1">
              <a:defRPr sz="9500" kern="1200">
                <a:solidFill>
                  <a:schemeClr val="tx1"/>
                </a:solidFill>
                <a:latin typeface="+mn-lt"/>
                <a:ea typeface="+mn-ea"/>
                <a:cs typeface="+mn-cs"/>
              </a:defRPr>
            </a:lvl2pPr>
            <a:lvl3pPr marL="4807092" algn="l" defTabSz="2403546" rtl="0" eaLnBrk="1" latinLnBrk="0" hangingPunct="1">
              <a:defRPr sz="9500" kern="1200">
                <a:solidFill>
                  <a:schemeClr val="tx1"/>
                </a:solidFill>
                <a:latin typeface="+mn-lt"/>
                <a:ea typeface="+mn-ea"/>
                <a:cs typeface="+mn-cs"/>
              </a:defRPr>
            </a:lvl3pPr>
            <a:lvl4pPr marL="7210638" algn="l" defTabSz="2403546" rtl="0" eaLnBrk="1" latinLnBrk="0" hangingPunct="1">
              <a:defRPr sz="9500" kern="1200">
                <a:solidFill>
                  <a:schemeClr val="tx1"/>
                </a:solidFill>
                <a:latin typeface="+mn-lt"/>
                <a:ea typeface="+mn-ea"/>
                <a:cs typeface="+mn-cs"/>
              </a:defRPr>
            </a:lvl4pPr>
            <a:lvl5pPr marL="9614184" algn="l" defTabSz="2403546" rtl="0" eaLnBrk="1" latinLnBrk="0" hangingPunct="1">
              <a:defRPr sz="9500" kern="1200">
                <a:solidFill>
                  <a:schemeClr val="tx1"/>
                </a:solidFill>
                <a:latin typeface="+mn-lt"/>
                <a:ea typeface="+mn-ea"/>
                <a:cs typeface="+mn-cs"/>
              </a:defRPr>
            </a:lvl5pPr>
            <a:lvl6pPr marL="12017731" algn="l" defTabSz="2403546" rtl="0" eaLnBrk="1" latinLnBrk="0" hangingPunct="1">
              <a:defRPr sz="9500" kern="1200">
                <a:solidFill>
                  <a:schemeClr val="tx1"/>
                </a:solidFill>
                <a:latin typeface="+mn-lt"/>
                <a:ea typeface="+mn-ea"/>
                <a:cs typeface="+mn-cs"/>
              </a:defRPr>
            </a:lvl6pPr>
            <a:lvl7pPr marL="14421277" algn="l" defTabSz="2403546" rtl="0" eaLnBrk="1" latinLnBrk="0" hangingPunct="1">
              <a:defRPr sz="9500" kern="1200">
                <a:solidFill>
                  <a:schemeClr val="tx1"/>
                </a:solidFill>
                <a:latin typeface="+mn-lt"/>
                <a:ea typeface="+mn-ea"/>
                <a:cs typeface="+mn-cs"/>
              </a:defRPr>
            </a:lvl7pPr>
            <a:lvl8pPr marL="16824823" algn="l" defTabSz="2403546" rtl="0" eaLnBrk="1" latinLnBrk="0" hangingPunct="1">
              <a:defRPr sz="9500" kern="1200">
                <a:solidFill>
                  <a:schemeClr val="tx1"/>
                </a:solidFill>
                <a:latin typeface="+mn-lt"/>
                <a:ea typeface="+mn-ea"/>
                <a:cs typeface="+mn-cs"/>
              </a:defRPr>
            </a:lvl8pPr>
            <a:lvl9pPr marL="19228369" algn="l" defTabSz="2403546" rtl="0" eaLnBrk="1" latinLnBrk="0" hangingPunct="1">
              <a:defRPr sz="9500" kern="1200">
                <a:solidFill>
                  <a:schemeClr val="tx1"/>
                </a:solidFill>
                <a:latin typeface="+mn-lt"/>
                <a:ea typeface="+mn-ea"/>
                <a:cs typeface="+mn-cs"/>
              </a:defRPr>
            </a:lvl9pPr>
          </a:lstStyle>
          <a:p>
            <a:pPr algn="ctr"/>
            <a:r>
              <a:rPr lang="en-US" sz="4800" dirty="0">
                <a:solidFill>
                  <a:srgbClr val="FFFFFF"/>
                </a:solidFill>
                <a:latin typeface="Arial" charset="0"/>
                <a:ea typeface="Arial" charset="0"/>
                <a:cs typeface="Arial" charset="0"/>
              </a:rPr>
              <a:t>Alexander Shen, Brian Zhou, Hayley Chu</a:t>
            </a:r>
          </a:p>
        </p:txBody>
      </p:sp>
      <p:sp>
        <p:nvSpPr>
          <p:cNvPr id="9" name="TextBox 8"/>
          <p:cNvSpPr txBox="1"/>
          <p:nvPr/>
        </p:nvSpPr>
        <p:spPr>
          <a:xfrm>
            <a:off x="-84399" y="4384438"/>
            <a:ext cx="43891200" cy="692497"/>
          </a:xfrm>
          <a:prstGeom prst="rect">
            <a:avLst/>
          </a:prstGeom>
          <a:noFill/>
        </p:spPr>
        <p:txBody>
          <a:bodyPr wrap="square" rtlCol="0">
            <a:spAutoFit/>
          </a:bodyPr>
          <a:lstStyle/>
          <a:p>
            <a:pPr algn="ctr"/>
            <a:r>
              <a:rPr lang="en-US" sz="3900" dirty="0">
                <a:solidFill>
                  <a:srgbClr val="FFFFFF"/>
                </a:solidFill>
                <a:latin typeface="Arial" charset="0"/>
                <a:ea typeface="Arial" charset="0"/>
                <a:cs typeface="Arial" charset="0"/>
              </a:rPr>
              <a:t>Johns Hopkins University | Department of Electrical and Computer Engineering | Baltimore, MD</a:t>
            </a:r>
          </a:p>
        </p:txBody>
      </p:sp>
      <p:sp>
        <p:nvSpPr>
          <p:cNvPr id="25" name="Text Placeholder 9"/>
          <p:cNvSpPr>
            <a:spLocks noGrp="1"/>
          </p:cNvSpPr>
          <p:nvPr/>
        </p:nvSpPr>
        <p:spPr>
          <a:xfrm>
            <a:off x="566058" y="19097018"/>
            <a:ext cx="12159297" cy="1516446"/>
          </a:xfrm>
          <a:prstGeom prst="rect">
            <a:avLst/>
          </a:prstGeom>
        </p:spPr>
        <p:txBody>
          <a:bodyPr wrap="square" lIns="130622" tIns="130622" rIns="130622" bIns="130622">
            <a:spAutoFit/>
          </a:bodyPr>
          <a:lstStyle>
            <a:lvl1pPr marL="0" indent="0" algn="l" defTabSz="2507943" rtl="0" eaLnBrk="1" latinLnBrk="0" hangingPunct="1">
              <a:spcBef>
                <a:spcPct val="20000"/>
              </a:spcBef>
              <a:buFont typeface="Arial" pitchFamily="34" charset="0"/>
              <a:buNone/>
              <a:defRPr sz="1400" kern="1200">
                <a:solidFill>
                  <a:schemeClr val="tx1"/>
                </a:solidFill>
                <a:latin typeface="Trebuchet MS" pitchFamily="34" charset="0"/>
                <a:ea typeface="+mn-ea"/>
                <a:cs typeface="+mn-cs"/>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endParaRPr lang="en-US" sz="3700" dirty="0">
              <a:latin typeface="Arial" charset="0"/>
              <a:ea typeface="Arial" charset="0"/>
              <a:cs typeface="Arial" charset="0"/>
            </a:endParaRPr>
          </a:p>
          <a:p>
            <a:endParaRPr lang="en-US" sz="3700" kern="1200" dirty="0">
              <a:latin typeface="Arial" charset="0"/>
              <a:ea typeface="Arial" charset="0"/>
              <a:cs typeface="Arial" charset="0"/>
            </a:endParaRPr>
          </a:p>
        </p:txBody>
      </p:sp>
      <p:sp>
        <p:nvSpPr>
          <p:cNvPr id="312" name="TextBox 311"/>
          <p:cNvSpPr txBox="1"/>
          <p:nvPr/>
        </p:nvSpPr>
        <p:spPr>
          <a:xfrm>
            <a:off x="34974598" y="29924175"/>
            <a:ext cx="4929186" cy="1631216"/>
          </a:xfrm>
          <a:prstGeom prst="rect">
            <a:avLst/>
          </a:prstGeom>
          <a:noFill/>
        </p:spPr>
        <p:txBody>
          <a:bodyPr wrap="square" rtlCol="0">
            <a:spAutoFit/>
          </a:bodyPr>
          <a:lstStyle/>
          <a:p>
            <a:r>
              <a:rPr lang="en-US" sz="5000" dirty="0">
                <a:solidFill>
                  <a:schemeClr val="bg1"/>
                </a:solidFill>
                <a:latin typeface="Arial" charset="0"/>
                <a:ea typeface="Arial" charset="0"/>
                <a:cs typeface="Arial" charset="0"/>
              </a:rPr>
              <a:t>Contributions</a:t>
            </a:r>
          </a:p>
          <a:p>
            <a:endParaRPr lang="en-US" sz="5000" dirty="0">
              <a:solidFill>
                <a:schemeClr val="bg1"/>
              </a:solidFill>
              <a:latin typeface="Arial" charset="0"/>
              <a:ea typeface="Arial" charset="0"/>
              <a:cs typeface="Arial" charset="0"/>
            </a:endParaRPr>
          </a:p>
        </p:txBody>
      </p:sp>
      <p:pic>
        <p:nvPicPr>
          <p:cNvPr id="33" name="Picture 32" descr="whiting.logo.large.horizontal.whit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7591"/>
            <a:ext cx="8083919" cy="3460675"/>
          </a:xfrm>
          <a:prstGeom prst="rect">
            <a:avLst/>
          </a:prstGeom>
        </p:spPr>
      </p:pic>
      <p:sp>
        <p:nvSpPr>
          <p:cNvPr id="35" name="TextBox 34">
            <a:extLst>
              <a:ext uri="{FF2B5EF4-FFF2-40B4-BE49-F238E27FC236}">
                <a16:creationId xmlns:a16="http://schemas.microsoft.com/office/drawing/2014/main" id="{5146CFEA-D479-15E3-3EC3-64D204AB2A67}"/>
              </a:ext>
            </a:extLst>
          </p:cNvPr>
          <p:cNvSpPr txBox="1"/>
          <p:nvPr/>
        </p:nvSpPr>
        <p:spPr>
          <a:xfrm>
            <a:off x="1385100" y="15099198"/>
            <a:ext cx="8543147" cy="1015663"/>
          </a:xfrm>
          <a:prstGeom prst="rect">
            <a:avLst/>
          </a:prstGeom>
          <a:noFill/>
        </p:spPr>
        <p:txBody>
          <a:bodyPr wrap="square" rtlCol="0">
            <a:spAutoFit/>
          </a:bodyPr>
          <a:lstStyle/>
          <a:p>
            <a:endParaRPr lang="en-US" sz="6000" dirty="0"/>
          </a:p>
        </p:txBody>
      </p:sp>
      <p:sp>
        <p:nvSpPr>
          <p:cNvPr id="24" name="Rounded Rectangle 23">
            <a:extLst>
              <a:ext uri="{FF2B5EF4-FFF2-40B4-BE49-F238E27FC236}">
                <a16:creationId xmlns:a16="http://schemas.microsoft.com/office/drawing/2014/main" id="{B903F003-BCC8-4970-BD61-A32A5329F6AA}"/>
              </a:ext>
            </a:extLst>
          </p:cNvPr>
          <p:cNvSpPr/>
          <p:nvPr/>
        </p:nvSpPr>
        <p:spPr>
          <a:xfrm>
            <a:off x="31009509" y="31153280"/>
            <a:ext cx="12415710" cy="1601327"/>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dirty="0"/>
          </a:p>
        </p:txBody>
      </p:sp>
      <p:sp>
        <p:nvSpPr>
          <p:cNvPr id="10" name="TextBox 9">
            <a:extLst>
              <a:ext uri="{FF2B5EF4-FFF2-40B4-BE49-F238E27FC236}">
                <a16:creationId xmlns:a16="http://schemas.microsoft.com/office/drawing/2014/main" id="{AF33F21D-CC40-4D52-ECBE-A5D66382D82A}"/>
              </a:ext>
            </a:extLst>
          </p:cNvPr>
          <p:cNvSpPr txBox="1"/>
          <p:nvPr/>
        </p:nvSpPr>
        <p:spPr>
          <a:xfrm>
            <a:off x="31391091" y="31488307"/>
            <a:ext cx="12415710" cy="1015663"/>
          </a:xfrm>
          <a:prstGeom prst="rect">
            <a:avLst/>
          </a:prstGeom>
          <a:noFill/>
        </p:spPr>
        <p:txBody>
          <a:bodyPr wrap="square" rtlCol="0">
            <a:spAutoFit/>
          </a:bodyPr>
          <a:lstStyle/>
          <a:p>
            <a:pPr algn="ctr"/>
            <a:r>
              <a:rPr lang="en-US" sz="6000" dirty="0"/>
              <a:t>Alexander Shen</a:t>
            </a:r>
          </a:p>
        </p:txBody>
      </p:sp>
      <p:sp>
        <p:nvSpPr>
          <p:cNvPr id="22" name="TextBox 21">
            <a:extLst>
              <a:ext uri="{FF2B5EF4-FFF2-40B4-BE49-F238E27FC236}">
                <a16:creationId xmlns:a16="http://schemas.microsoft.com/office/drawing/2014/main" id="{B42FD3B0-187F-63CA-214C-4E96059C8785}"/>
              </a:ext>
            </a:extLst>
          </p:cNvPr>
          <p:cNvSpPr txBox="1"/>
          <p:nvPr/>
        </p:nvSpPr>
        <p:spPr>
          <a:xfrm>
            <a:off x="26856716" y="17097208"/>
            <a:ext cx="15510484" cy="11941731"/>
          </a:xfrm>
          <a:prstGeom prst="rect">
            <a:avLst/>
          </a:prstGeom>
          <a:noFill/>
        </p:spPr>
        <p:txBody>
          <a:bodyPr wrap="square" rtlCol="0">
            <a:spAutoFit/>
          </a:bodyPr>
          <a:lstStyle/>
          <a:p>
            <a:r>
              <a:rPr lang="en-US" sz="7000" dirty="0"/>
              <a:t>This is the simulation schematic and timing diagrams for the shift register made from C2MOS Latches. </a:t>
            </a:r>
          </a:p>
          <a:p>
            <a:endParaRPr lang="en-US" sz="7000" dirty="0"/>
          </a:p>
          <a:p>
            <a:r>
              <a:rPr lang="en-US" sz="7000" dirty="0"/>
              <a:t>I tested the vin with a pulse width of 300 nanoseconds and period of 800 nanoseconds as well as pulse width 45 nanoseconds and period 150 nanoseconds (same as latch test earlier).</a:t>
            </a:r>
          </a:p>
          <a:p>
            <a:endParaRPr lang="en-US" sz="7000" dirty="0"/>
          </a:p>
          <a:p>
            <a:r>
              <a:rPr lang="en-US" sz="7000" dirty="0"/>
              <a:t>It demonstrates shift register behavior.</a:t>
            </a:r>
          </a:p>
        </p:txBody>
      </p:sp>
      <p:pic>
        <p:nvPicPr>
          <p:cNvPr id="5" name="Picture 4">
            <a:extLst>
              <a:ext uri="{FF2B5EF4-FFF2-40B4-BE49-F238E27FC236}">
                <a16:creationId xmlns:a16="http://schemas.microsoft.com/office/drawing/2014/main" id="{2084793D-C780-F6F8-69F5-2F646210AC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99" y="7273453"/>
            <a:ext cx="25080673" cy="8157306"/>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5">
            <a:extLst>
              <a:ext uri="{FF2B5EF4-FFF2-40B4-BE49-F238E27FC236}">
                <a16:creationId xmlns:a16="http://schemas.microsoft.com/office/drawing/2014/main" id="{329D67FA-1475-0213-C8F7-D539EA3BF25F}"/>
              </a:ext>
            </a:extLst>
          </p:cNvPr>
          <p:cNvPicPr>
            <a:picLocks noChangeAspect="1"/>
          </p:cNvPicPr>
          <p:nvPr/>
        </p:nvPicPr>
        <p:blipFill>
          <a:blip r:embed="rId4"/>
          <a:stretch>
            <a:fillRect/>
          </a:stretch>
        </p:blipFill>
        <p:spPr>
          <a:xfrm>
            <a:off x="0" y="16806171"/>
            <a:ext cx="24709966" cy="12209345"/>
          </a:xfrm>
          <a:prstGeom prst="rect">
            <a:avLst/>
          </a:prstGeom>
        </p:spPr>
      </p:pic>
      <p:pic>
        <p:nvPicPr>
          <p:cNvPr id="11" name="Picture 2">
            <a:extLst>
              <a:ext uri="{FF2B5EF4-FFF2-40B4-BE49-F238E27FC236}">
                <a16:creationId xmlns:a16="http://schemas.microsoft.com/office/drawing/2014/main" id="{76AE8681-2D67-0436-9DBD-75D9D3B3BD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71155" y="6344990"/>
            <a:ext cx="19020045" cy="9491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3351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alpha val="19810"/>
          </a:schemeClr>
        </a:solidFill>
        <a:effectLst/>
      </p:bgPr>
    </p:bg>
    <p:spTree>
      <p:nvGrpSpPr>
        <p:cNvPr id="1" name=""/>
        <p:cNvGrpSpPr/>
        <p:nvPr/>
      </p:nvGrpSpPr>
      <p:grpSpPr>
        <a:xfrm>
          <a:off x="0" y="0"/>
          <a:ext cx="0" cy="0"/>
          <a:chOff x="0" y="0"/>
          <a:chExt cx="0" cy="0"/>
        </a:xfrm>
      </p:grpSpPr>
      <p:sp>
        <p:nvSpPr>
          <p:cNvPr id="61" name="Rounded Rectangle 60">
            <a:extLst>
              <a:ext uri="{FF2B5EF4-FFF2-40B4-BE49-F238E27FC236}">
                <a16:creationId xmlns:a16="http://schemas.microsoft.com/office/drawing/2014/main" id="{AF31EED3-F2C3-50DC-BEAF-F9351C493741}"/>
              </a:ext>
            </a:extLst>
          </p:cNvPr>
          <p:cNvSpPr/>
          <p:nvPr/>
        </p:nvSpPr>
        <p:spPr>
          <a:xfrm>
            <a:off x="31009509" y="30056858"/>
            <a:ext cx="12580809" cy="701427"/>
          </a:xfrm>
          <a:prstGeom prst="roundRect">
            <a:avLst/>
          </a:prstGeom>
          <a:solidFill>
            <a:srgbClr val="002D7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0" y="3"/>
            <a:ext cx="43891200" cy="6203875"/>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itle 1"/>
          <p:cNvSpPr txBox="1">
            <a:spLocks/>
          </p:cNvSpPr>
          <p:nvPr/>
        </p:nvSpPr>
        <p:spPr>
          <a:xfrm>
            <a:off x="6106886" y="1430093"/>
            <a:ext cx="31802950" cy="1446550"/>
          </a:xfrm>
          <a:prstGeom prst="rect">
            <a:avLst/>
          </a:prstGeom>
        </p:spPr>
        <p:txBody>
          <a:bodyPr wrap="square">
            <a:spAutoFit/>
          </a:bodyPr>
          <a:lstStyle>
            <a:lvl1pPr algn="ctr" defTabSz="2403546" rtl="0" eaLnBrk="1" latinLnBrk="0" hangingPunct="1">
              <a:spcBef>
                <a:spcPct val="0"/>
              </a:spcBef>
              <a:buNone/>
              <a:defRPr sz="23100" kern="1200">
                <a:solidFill>
                  <a:schemeClr val="tx1"/>
                </a:solidFill>
                <a:latin typeface="+mj-lt"/>
                <a:ea typeface="+mj-ea"/>
                <a:cs typeface="+mj-cs"/>
              </a:defRPr>
            </a:lvl1pPr>
          </a:lstStyle>
          <a:p>
            <a:r>
              <a:rPr lang="en-US" sz="8800" b="1" dirty="0">
                <a:solidFill>
                  <a:schemeClr val="bg1"/>
                </a:solidFill>
                <a:latin typeface="Arial" charset="0"/>
                <a:ea typeface="Arial" charset="0"/>
                <a:cs typeface="Arial" charset="0"/>
              </a:rPr>
              <a:t>C2MOS latch layout (without capacitors)</a:t>
            </a:r>
          </a:p>
        </p:txBody>
      </p:sp>
      <p:sp>
        <p:nvSpPr>
          <p:cNvPr id="8" name="Text Placeholder 4"/>
          <p:cNvSpPr txBox="1">
            <a:spLocks/>
          </p:cNvSpPr>
          <p:nvPr/>
        </p:nvSpPr>
        <p:spPr>
          <a:xfrm>
            <a:off x="2757399" y="3017755"/>
            <a:ext cx="38376403" cy="1224068"/>
          </a:xfrm>
          <a:prstGeom prst="rect">
            <a:avLst/>
          </a:prstGeom>
        </p:spPr>
        <p:txBody>
          <a:bodyPr vert="horz" wrap="square" lIns="480709" tIns="240355" rIns="480709" bIns="240355" rtlCol="0" anchor="ctr">
            <a:spAutoFit/>
          </a:bodyPr>
          <a:lstStyle>
            <a:defPPr>
              <a:defRPr lang="en-US"/>
            </a:defPPr>
            <a:lvl1pPr marL="0" algn="r" defTabSz="2403546" rtl="0" eaLnBrk="1" latinLnBrk="0" hangingPunct="1">
              <a:defRPr sz="6300" kern="1200">
                <a:solidFill>
                  <a:schemeClr val="tx1">
                    <a:tint val="75000"/>
                  </a:schemeClr>
                </a:solidFill>
                <a:latin typeface="+mn-lt"/>
                <a:ea typeface="+mn-ea"/>
                <a:cs typeface="+mn-cs"/>
              </a:defRPr>
            </a:lvl1pPr>
            <a:lvl2pPr marL="2403546" algn="l" defTabSz="2403546" rtl="0" eaLnBrk="1" latinLnBrk="0" hangingPunct="1">
              <a:defRPr sz="9500" kern="1200">
                <a:solidFill>
                  <a:schemeClr val="tx1"/>
                </a:solidFill>
                <a:latin typeface="+mn-lt"/>
                <a:ea typeface="+mn-ea"/>
                <a:cs typeface="+mn-cs"/>
              </a:defRPr>
            </a:lvl2pPr>
            <a:lvl3pPr marL="4807092" algn="l" defTabSz="2403546" rtl="0" eaLnBrk="1" latinLnBrk="0" hangingPunct="1">
              <a:defRPr sz="9500" kern="1200">
                <a:solidFill>
                  <a:schemeClr val="tx1"/>
                </a:solidFill>
                <a:latin typeface="+mn-lt"/>
                <a:ea typeface="+mn-ea"/>
                <a:cs typeface="+mn-cs"/>
              </a:defRPr>
            </a:lvl3pPr>
            <a:lvl4pPr marL="7210638" algn="l" defTabSz="2403546" rtl="0" eaLnBrk="1" latinLnBrk="0" hangingPunct="1">
              <a:defRPr sz="9500" kern="1200">
                <a:solidFill>
                  <a:schemeClr val="tx1"/>
                </a:solidFill>
                <a:latin typeface="+mn-lt"/>
                <a:ea typeface="+mn-ea"/>
                <a:cs typeface="+mn-cs"/>
              </a:defRPr>
            </a:lvl4pPr>
            <a:lvl5pPr marL="9614184" algn="l" defTabSz="2403546" rtl="0" eaLnBrk="1" latinLnBrk="0" hangingPunct="1">
              <a:defRPr sz="9500" kern="1200">
                <a:solidFill>
                  <a:schemeClr val="tx1"/>
                </a:solidFill>
                <a:latin typeface="+mn-lt"/>
                <a:ea typeface="+mn-ea"/>
                <a:cs typeface="+mn-cs"/>
              </a:defRPr>
            </a:lvl5pPr>
            <a:lvl6pPr marL="12017731" algn="l" defTabSz="2403546" rtl="0" eaLnBrk="1" latinLnBrk="0" hangingPunct="1">
              <a:defRPr sz="9500" kern="1200">
                <a:solidFill>
                  <a:schemeClr val="tx1"/>
                </a:solidFill>
                <a:latin typeface="+mn-lt"/>
                <a:ea typeface="+mn-ea"/>
                <a:cs typeface="+mn-cs"/>
              </a:defRPr>
            </a:lvl6pPr>
            <a:lvl7pPr marL="14421277" algn="l" defTabSz="2403546" rtl="0" eaLnBrk="1" latinLnBrk="0" hangingPunct="1">
              <a:defRPr sz="9500" kern="1200">
                <a:solidFill>
                  <a:schemeClr val="tx1"/>
                </a:solidFill>
                <a:latin typeface="+mn-lt"/>
                <a:ea typeface="+mn-ea"/>
                <a:cs typeface="+mn-cs"/>
              </a:defRPr>
            </a:lvl7pPr>
            <a:lvl8pPr marL="16824823" algn="l" defTabSz="2403546" rtl="0" eaLnBrk="1" latinLnBrk="0" hangingPunct="1">
              <a:defRPr sz="9500" kern="1200">
                <a:solidFill>
                  <a:schemeClr val="tx1"/>
                </a:solidFill>
                <a:latin typeface="+mn-lt"/>
                <a:ea typeface="+mn-ea"/>
                <a:cs typeface="+mn-cs"/>
              </a:defRPr>
            </a:lvl8pPr>
            <a:lvl9pPr marL="19228369" algn="l" defTabSz="2403546" rtl="0" eaLnBrk="1" latinLnBrk="0" hangingPunct="1">
              <a:defRPr sz="9500" kern="1200">
                <a:solidFill>
                  <a:schemeClr val="tx1"/>
                </a:solidFill>
                <a:latin typeface="+mn-lt"/>
                <a:ea typeface="+mn-ea"/>
                <a:cs typeface="+mn-cs"/>
              </a:defRPr>
            </a:lvl9pPr>
          </a:lstStyle>
          <a:p>
            <a:pPr algn="ctr"/>
            <a:r>
              <a:rPr lang="en-US" sz="4800" dirty="0">
                <a:solidFill>
                  <a:srgbClr val="FFFFFF"/>
                </a:solidFill>
                <a:latin typeface="Arial" charset="0"/>
                <a:ea typeface="Arial" charset="0"/>
                <a:cs typeface="Arial" charset="0"/>
              </a:rPr>
              <a:t>Alexander Shen, Brian Zhou, Hayley Chu</a:t>
            </a:r>
          </a:p>
        </p:txBody>
      </p:sp>
      <p:sp>
        <p:nvSpPr>
          <p:cNvPr id="9" name="TextBox 8"/>
          <p:cNvSpPr txBox="1"/>
          <p:nvPr/>
        </p:nvSpPr>
        <p:spPr>
          <a:xfrm>
            <a:off x="-84399" y="4384438"/>
            <a:ext cx="43891200" cy="692497"/>
          </a:xfrm>
          <a:prstGeom prst="rect">
            <a:avLst/>
          </a:prstGeom>
          <a:noFill/>
        </p:spPr>
        <p:txBody>
          <a:bodyPr wrap="square" rtlCol="0">
            <a:spAutoFit/>
          </a:bodyPr>
          <a:lstStyle/>
          <a:p>
            <a:pPr algn="ctr"/>
            <a:r>
              <a:rPr lang="en-US" sz="3900" dirty="0">
                <a:solidFill>
                  <a:srgbClr val="FFFFFF"/>
                </a:solidFill>
                <a:latin typeface="Arial" charset="0"/>
                <a:ea typeface="Arial" charset="0"/>
                <a:cs typeface="Arial" charset="0"/>
              </a:rPr>
              <a:t>Johns Hopkins University | Department of Electrical and Computer Engineering | Baltimore, MD</a:t>
            </a:r>
          </a:p>
        </p:txBody>
      </p:sp>
      <p:sp>
        <p:nvSpPr>
          <p:cNvPr id="25" name="Text Placeholder 9"/>
          <p:cNvSpPr>
            <a:spLocks noGrp="1"/>
          </p:cNvSpPr>
          <p:nvPr/>
        </p:nvSpPr>
        <p:spPr>
          <a:xfrm>
            <a:off x="566058" y="19097018"/>
            <a:ext cx="12159297" cy="1516446"/>
          </a:xfrm>
          <a:prstGeom prst="rect">
            <a:avLst/>
          </a:prstGeom>
        </p:spPr>
        <p:txBody>
          <a:bodyPr wrap="square" lIns="130622" tIns="130622" rIns="130622" bIns="130622">
            <a:spAutoFit/>
          </a:bodyPr>
          <a:lstStyle>
            <a:lvl1pPr marL="0" indent="0" algn="l" defTabSz="2507943" rtl="0" eaLnBrk="1" latinLnBrk="0" hangingPunct="1">
              <a:spcBef>
                <a:spcPct val="20000"/>
              </a:spcBef>
              <a:buFont typeface="Arial" pitchFamily="34" charset="0"/>
              <a:buNone/>
              <a:defRPr sz="1400" kern="1200">
                <a:solidFill>
                  <a:schemeClr val="tx1"/>
                </a:solidFill>
                <a:latin typeface="Trebuchet MS" pitchFamily="34" charset="0"/>
                <a:ea typeface="+mn-ea"/>
                <a:cs typeface="+mn-cs"/>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endParaRPr lang="en-US" sz="3700" dirty="0">
              <a:latin typeface="Arial" charset="0"/>
              <a:ea typeface="Arial" charset="0"/>
              <a:cs typeface="Arial" charset="0"/>
            </a:endParaRPr>
          </a:p>
          <a:p>
            <a:endParaRPr lang="en-US" sz="3700" kern="1200" dirty="0">
              <a:latin typeface="Arial" charset="0"/>
              <a:ea typeface="Arial" charset="0"/>
              <a:cs typeface="Arial" charset="0"/>
            </a:endParaRPr>
          </a:p>
        </p:txBody>
      </p:sp>
      <p:sp>
        <p:nvSpPr>
          <p:cNvPr id="312" name="TextBox 311"/>
          <p:cNvSpPr txBox="1"/>
          <p:nvPr/>
        </p:nvSpPr>
        <p:spPr>
          <a:xfrm>
            <a:off x="34974598" y="29924175"/>
            <a:ext cx="4929186" cy="1631216"/>
          </a:xfrm>
          <a:prstGeom prst="rect">
            <a:avLst/>
          </a:prstGeom>
          <a:noFill/>
        </p:spPr>
        <p:txBody>
          <a:bodyPr wrap="square" rtlCol="0">
            <a:spAutoFit/>
          </a:bodyPr>
          <a:lstStyle/>
          <a:p>
            <a:r>
              <a:rPr lang="en-US" sz="5000" dirty="0">
                <a:solidFill>
                  <a:schemeClr val="bg1"/>
                </a:solidFill>
                <a:latin typeface="Arial" charset="0"/>
                <a:ea typeface="Arial" charset="0"/>
                <a:cs typeface="Arial" charset="0"/>
              </a:rPr>
              <a:t>Contributions</a:t>
            </a:r>
          </a:p>
          <a:p>
            <a:endParaRPr lang="en-US" sz="5000" dirty="0">
              <a:solidFill>
                <a:schemeClr val="bg1"/>
              </a:solidFill>
              <a:latin typeface="Arial" charset="0"/>
              <a:ea typeface="Arial" charset="0"/>
              <a:cs typeface="Arial" charset="0"/>
            </a:endParaRPr>
          </a:p>
        </p:txBody>
      </p:sp>
      <p:pic>
        <p:nvPicPr>
          <p:cNvPr id="33" name="Picture 32" descr="whiting.logo.large.horizontal.whit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7591"/>
            <a:ext cx="8083919" cy="3460675"/>
          </a:xfrm>
          <a:prstGeom prst="rect">
            <a:avLst/>
          </a:prstGeom>
        </p:spPr>
      </p:pic>
      <p:sp>
        <p:nvSpPr>
          <p:cNvPr id="35" name="TextBox 34">
            <a:extLst>
              <a:ext uri="{FF2B5EF4-FFF2-40B4-BE49-F238E27FC236}">
                <a16:creationId xmlns:a16="http://schemas.microsoft.com/office/drawing/2014/main" id="{5146CFEA-D479-15E3-3EC3-64D204AB2A67}"/>
              </a:ext>
            </a:extLst>
          </p:cNvPr>
          <p:cNvSpPr txBox="1"/>
          <p:nvPr/>
        </p:nvSpPr>
        <p:spPr>
          <a:xfrm>
            <a:off x="1385100" y="15099198"/>
            <a:ext cx="8543147" cy="1015663"/>
          </a:xfrm>
          <a:prstGeom prst="rect">
            <a:avLst/>
          </a:prstGeom>
          <a:noFill/>
        </p:spPr>
        <p:txBody>
          <a:bodyPr wrap="square" rtlCol="0">
            <a:spAutoFit/>
          </a:bodyPr>
          <a:lstStyle/>
          <a:p>
            <a:endParaRPr lang="en-US" sz="6000" dirty="0"/>
          </a:p>
        </p:txBody>
      </p:sp>
      <p:sp>
        <p:nvSpPr>
          <p:cNvPr id="24" name="Rounded Rectangle 23">
            <a:extLst>
              <a:ext uri="{FF2B5EF4-FFF2-40B4-BE49-F238E27FC236}">
                <a16:creationId xmlns:a16="http://schemas.microsoft.com/office/drawing/2014/main" id="{B903F003-BCC8-4970-BD61-A32A5329F6AA}"/>
              </a:ext>
            </a:extLst>
          </p:cNvPr>
          <p:cNvSpPr/>
          <p:nvPr/>
        </p:nvSpPr>
        <p:spPr>
          <a:xfrm>
            <a:off x="31009509" y="31153280"/>
            <a:ext cx="12415710" cy="1601327"/>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dirty="0"/>
          </a:p>
        </p:txBody>
      </p:sp>
      <p:sp>
        <p:nvSpPr>
          <p:cNvPr id="10" name="TextBox 9">
            <a:extLst>
              <a:ext uri="{FF2B5EF4-FFF2-40B4-BE49-F238E27FC236}">
                <a16:creationId xmlns:a16="http://schemas.microsoft.com/office/drawing/2014/main" id="{AF33F21D-CC40-4D52-ECBE-A5D66382D82A}"/>
              </a:ext>
            </a:extLst>
          </p:cNvPr>
          <p:cNvSpPr txBox="1"/>
          <p:nvPr/>
        </p:nvSpPr>
        <p:spPr>
          <a:xfrm>
            <a:off x="31391091" y="31488307"/>
            <a:ext cx="12415710" cy="1015663"/>
          </a:xfrm>
          <a:prstGeom prst="rect">
            <a:avLst/>
          </a:prstGeom>
          <a:noFill/>
        </p:spPr>
        <p:txBody>
          <a:bodyPr wrap="square" rtlCol="0">
            <a:spAutoFit/>
          </a:bodyPr>
          <a:lstStyle/>
          <a:p>
            <a:pPr algn="ctr"/>
            <a:r>
              <a:rPr lang="en-US" sz="6000" dirty="0"/>
              <a:t>Brian Zhou</a:t>
            </a:r>
          </a:p>
        </p:txBody>
      </p:sp>
      <p:sp>
        <p:nvSpPr>
          <p:cNvPr id="2" name="Rounded Rectangle 25">
            <a:extLst>
              <a:ext uri="{FF2B5EF4-FFF2-40B4-BE49-F238E27FC236}">
                <a16:creationId xmlns:a16="http://schemas.microsoft.com/office/drawing/2014/main" id="{EAF3FE1A-821B-F6DC-A762-A3BFC03B627B}"/>
              </a:ext>
            </a:extLst>
          </p:cNvPr>
          <p:cNvSpPr/>
          <p:nvPr/>
        </p:nvSpPr>
        <p:spPr>
          <a:xfrm>
            <a:off x="29837539" y="7259575"/>
            <a:ext cx="12774812" cy="21716021"/>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dirty="0">
              <a:solidFill>
                <a:schemeClr val="tx1"/>
              </a:solidFill>
            </a:endParaRPr>
          </a:p>
        </p:txBody>
      </p:sp>
      <p:sp>
        <p:nvSpPr>
          <p:cNvPr id="3" name="TextBox 2">
            <a:extLst>
              <a:ext uri="{FF2B5EF4-FFF2-40B4-BE49-F238E27FC236}">
                <a16:creationId xmlns:a16="http://schemas.microsoft.com/office/drawing/2014/main" id="{E19FECCF-A901-7C22-FD4F-CEBD5A5248BB}"/>
              </a:ext>
            </a:extLst>
          </p:cNvPr>
          <p:cNvSpPr txBox="1"/>
          <p:nvPr/>
        </p:nvSpPr>
        <p:spPr>
          <a:xfrm>
            <a:off x="30211895" y="9616440"/>
            <a:ext cx="12026100" cy="16035159"/>
          </a:xfrm>
          <a:prstGeom prst="rect">
            <a:avLst/>
          </a:prstGeom>
          <a:noFill/>
        </p:spPr>
        <p:txBody>
          <a:bodyPr wrap="square" rtlCol="0">
            <a:spAutoFit/>
          </a:bodyPr>
          <a:lstStyle/>
          <a:p>
            <a:r>
              <a:rPr lang="en-US" sz="7400" dirty="0"/>
              <a:t>This is the layout that doesn’t include capacitors. In this version, symmetry and readability is prioritized. </a:t>
            </a:r>
          </a:p>
          <a:p>
            <a:endParaRPr lang="en-US" sz="7400" dirty="0"/>
          </a:p>
          <a:p>
            <a:r>
              <a:rPr lang="en-US" sz="7400" dirty="0"/>
              <a:t>Components are stacked close together so that there would be sufficient space for extra components (i.e. capacitors)</a:t>
            </a:r>
          </a:p>
          <a:p>
            <a:endParaRPr lang="en-US" sz="7400" dirty="0"/>
          </a:p>
          <a:p>
            <a:r>
              <a:rPr lang="en-US" sz="7400" dirty="0"/>
              <a:t>Evenly spaced-out bulk terminals are added to ensure that the bulk has uniform voltage.</a:t>
            </a:r>
          </a:p>
        </p:txBody>
      </p:sp>
      <p:pic>
        <p:nvPicPr>
          <p:cNvPr id="5" name="Picture 4">
            <a:extLst>
              <a:ext uri="{FF2B5EF4-FFF2-40B4-BE49-F238E27FC236}">
                <a16:creationId xmlns:a16="http://schemas.microsoft.com/office/drawing/2014/main" id="{DE2E3324-26A8-C787-DC68-6E24DECF87E9}"/>
              </a:ext>
            </a:extLst>
          </p:cNvPr>
          <p:cNvPicPr>
            <a:picLocks noChangeAspect="1"/>
          </p:cNvPicPr>
          <p:nvPr/>
        </p:nvPicPr>
        <p:blipFill rotWithShape="1">
          <a:blip r:embed="rId3"/>
          <a:srcRect l="26502" t="22746" r="26787" b="14628"/>
          <a:stretch/>
        </p:blipFill>
        <p:spPr>
          <a:xfrm>
            <a:off x="960200" y="8051810"/>
            <a:ext cx="28502984" cy="21652293"/>
          </a:xfrm>
          <a:prstGeom prst="rect">
            <a:avLst/>
          </a:prstGeom>
        </p:spPr>
      </p:pic>
    </p:spTree>
    <p:extLst>
      <p:ext uri="{BB962C8B-B14F-4D97-AF65-F5344CB8AC3E}">
        <p14:creationId xmlns:p14="http://schemas.microsoft.com/office/powerpoint/2010/main" val="2198263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alpha val="19810"/>
          </a:schemeClr>
        </a:solidFill>
        <a:effectLst/>
      </p:bgPr>
    </p:bg>
    <p:spTree>
      <p:nvGrpSpPr>
        <p:cNvPr id="1" name=""/>
        <p:cNvGrpSpPr/>
        <p:nvPr/>
      </p:nvGrpSpPr>
      <p:grpSpPr>
        <a:xfrm>
          <a:off x="0" y="0"/>
          <a:ext cx="0" cy="0"/>
          <a:chOff x="0" y="0"/>
          <a:chExt cx="0" cy="0"/>
        </a:xfrm>
      </p:grpSpPr>
      <p:sp>
        <p:nvSpPr>
          <p:cNvPr id="61" name="Rounded Rectangle 60">
            <a:extLst>
              <a:ext uri="{FF2B5EF4-FFF2-40B4-BE49-F238E27FC236}">
                <a16:creationId xmlns:a16="http://schemas.microsoft.com/office/drawing/2014/main" id="{AF31EED3-F2C3-50DC-BEAF-F9351C493741}"/>
              </a:ext>
            </a:extLst>
          </p:cNvPr>
          <p:cNvSpPr/>
          <p:nvPr/>
        </p:nvSpPr>
        <p:spPr>
          <a:xfrm>
            <a:off x="31009509" y="30056858"/>
            <a:ext cx="12580809" cy="701427"/>
          </a:xfrm>
          <a:prstGeom prst="roundRect">
            <a:avLst/>
          </a:prstGeom>
          <a:solidFill>
            <a:srgbClr val="002D7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069F4734-6AF3-8EFA-66D0-21D2D27CE071}"/>
              </a:ext>
            </a:extLst>
          </p:cNvPr>
          <p:cNvSpPr/>
          <p:nvPr/>
        </p:nvSpPr>
        <p:spPr>
          <a:xfrm>
            <a:off x="29837538" y="8534042"/>
            <a:ext cx="13516289" cy="18631258"/>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dirty="0">
              <a:solidFill>
                <a:schemeClr val="tx1"/>
              </a:solidFill>
            </a:endParaRPr>
          </a:p>
        </p:txBody>
      </p:sp>
      <p:sp>
        <p:nvSpPr>
          <p:cNvPr id="4" name="Rectangle 3"/>
          <p:cNvSpPr/>
          <p:nvPr/>
        </p:nvSpPr>
        <p:spPr>
          <a:xfrm>
            <a:off x="0" y="3"/>
            <a:ext cx="43891200" cy="6203875"/>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itle 1"/>
          <p:cNvSpPr txBox="1">
            <a:spLocks/>
          </p:cNvSpPr>
          <p:nvPr/>
        </p:nvSpPr>
        <p:spPr>
          <a:xfrm>
            <a:off x="6106886" y="1430093"/>
            <a:ext cx="31802950" cy="1446550"/>
          </a:xfrm>
          <a:prstGeom prst="rect">
            <a:avLst/>
          </a:prstGeom>
        </p:spPr>
        <p:txBody>
          <a:bodyPr wrap="square">
            <a:spAutoFit/>
          </a:bodyPr>
          <a:lstStyle>
            <a:lvl1pPr algn="ctr" defTabSz="2403546" rtl="0" eaLnBrk="1" latinLnBrk="0" hangingPunct="1">
              <a:spcBef>
                <a:spcPct val="0"/>
              </a:spcBef>
              <a:buNone/>
              <a:defRPr sz="23100" kern="1200">
                <a:solidFill>
                  <a:schemeClr val="tx1"/>
                </a:solidFill>
                <a:latin typeface="+mj-lt"/>
                <a:ea typeface="+mj-ea"/>
                <a:cs typeface="+mj-cs"/>
              </a:defRPr>
            </a:lvl1pPr>
          </a:lstStyle>
          <a:p>
            <a:r>
              <a:rPr lang="en-US" sz="8800" b="1" dirty="0">
                <a:solidFill>
                  <a:schemeClr val="bg1"/>
                </a:solidFill>
                <a:latin typeface="Arial" charset="0"/>
                <a:ea typeface="Arial" charset="0"/>
                <a:cs typeface="Arial" charset="0"/>
              </a:rPr>
              <a:t>C2MOS Latch Schematic (With capacitor)</a:t>
            </a:r>
          </a:p>
        </p:txBody>
      </p:sp>
      <p:sp>
        <p:nvSpPr>
          <p:cNvPr id="8" name="Text Placeholder 4"/>
          <p:cNvSpPr txBox="1">
            <a:spLocks/>
          </p:cNvSpPr>
          <p:nvPr/>
        </p:nvSpPr>
        <p:spPr>
          <a:xfrm>
            <a:off x="2757399" y="3017755"/>
            <a:ext cx="38376403" cy="1224068"/>
          </a:xfrm>
          <a:prstGeom prst="rect">
            <a:avLst/>
          </a:prstGeom>
        </p:spPr>
        <p:txBody>
          <a:bodyPr vert="horz" wrap="square" lIns="480709" tIns="240355" rIns="480709" bIns="240355" rtlCol="0" anchor="ctr">
            <a:spAutoFit/>
          </a:bodyPr>
          <a:lstStyle>
            <a:defPPr>
              <a:defRPr lang="en-US"/>
            </a:defPPr>
            <a:lvl1pPr marL="0" algn="r" defTabSz="2403546" rtl="0" eaLnBrk="1" latinLnBrk="0" hangingPunct="1">
              <a:defRPr sz="6300" kern="1200">
                <a:solidFill>
                  <a:schemeClr val="tx1">
                    <a:tint val="75000"/>
                  </a:schemeClr>
                </a:solidFill>
                <a:latin typeface="+mn-lt"/>
                <a:ea typeface="+mn-ea"/>
                <a:cs typeface="+mn-cs"/>
              </a:defRPr>
            </a:lvl1pPr>
            <a:lvl2pPr marL="2403546" algn="l" defTabSz="2403546" rtl="0" eaLnBrk="1" latinLnBrk="0" hangingPunct="1">
              <a:defRPr sz="9500" kern="1200">
                <a:solidFill>
                  <a:schemeClr val="tx1"/>
                </a:solidFill>
                <a:latin typeface="+mn-lt"/>
                <a:ea typeface="+mn-ea"/>
                <a:cs typeface="+mn-cs"/>
              </a:defRPr>
            </a:lvl2pPr>
            <a:lvl3pPr marL="4807092" algn="l" defTabSz="2403546" rtl="0" eaLnBrk="1" latinLnBrk="0" hangingPunct="1">
              <a:defRPr sz="9500" kern="1200">
                <a:solidFill>
                  <a:schemeClr val="tx1"/>
                </a:solidFill>
                <a:latin typeface="+mn-lt"/>
                <a:ea typeface="+mn-ea"/>
                <a:cs typeface="+mn-cs"/>
              </a:defRPr>
            </a:lvl3pPr>
            <a:lvl4pPr marL="7210638" algn="l" defTabSz="2403546" rtl="0" eaLnBrk="1" latinLnBrk="0" hangingPunct="1">
              <a:defRPr sz="9500" kern="1200">
                <a:solidFill>
                  <a:schemeClr val="tx1"/>
                </a:solidFill>
                <a:latin typeface="+mn-lt"/>
                <a:ea typeface="+mn-ea"/>
                <a:cs typeface="+mn-cs"/>
              </a:defRPr>
            </a:lvl4pPr>
            <a:lvl5pPr marL="9614184" algn="l" defTabSz="2403546" rtl="0" eaLnBrk="1" latinLnBrk="0" hangingPunct="1">
              <a:defRPr sz="9500" kern="1200">
                <a:solidFill>
                  <a:schemeClr val="tx1"/>
                </a:solidFill>
                <a:latin typeface="+mn-lt"/>
                <a:ea typeface="+mn-ea"/>
                <a:cs typeface="+mn-cs"/>
              </a:defRPr>
            </a:lvl5pPr>
            <a:lvl6pPr marL="12017731" algn="l" defTabSz="2403546" rtl="0" eaLnBrk="1" latinLnBrk="0" hangingPunct="1">
              <a:defRPr sz="9500" kern="1200">
                <a:solidFill>
                  <a:schemeClr val="tx1"/>
                </a:solidFill>
                <a:latin typeface="+mn-lt"/>
                <a:ea typeface="+mn-ea"/>
                <a:cs typeface="+mn-cs"/>
              </a:defRPr>
            </a:lvl6pPr>
            <a:lvl7pPr marL="14421277" algn="l" defTabSz="2403546" rtl="0" eaLnBrk="1" latinLnBrk="0" hangingPunct="1">
              <a:defRPr sz="9500" kern="1200">
                <a:solidFill>
                  <a:schemeClr val="tx1"/>
                </a:solidFill>
                <a:latin typeface="+mn-lt"/>
                <a:ea typeface="+mn-ea"/>
                <a:cs typeface="+mn-cs"/>
              </a:defRPr>
            </a:lvl7pPr>
            <a:lvl8pPr marL="16824823" algn="l" defTabSz="2403546" rtl="0" eaLnBrk="1" latinLnBrk="0" hangingPunct="1">
              <a:defRPr sz="9500" kern="1200">
                <a:solidFill>
                  <a:schemeClr val="tx1"/>
                </a:solidFill>
                <a:latin typeface="+mn-lt"/>
                <a:ea typeface="+mn-ea"/>
                <a:cs typeface="+mn-cs"/>
              </a:defRPr>
            </a:lvl8pPr>
            <a:lvl9pPr marL="19228369" algn="l" defTabSz="2403546" rtl="0" eaLnBrk="1" latinLnBrk="0" hangingPunct="1">
              <a:defRPr sz="9500" kern="1200">
                <a:solidFill>
                  <a:schemeClr val="tx1"/>
                </a:solidFill>
                <a:latin typeface="+mn-lt"/>
                <a:ea typeface="+mn-ea"/>
                <a:cs typeface="+mn-cs"/>
              </a:defRPr>
            </a:lvl9pPr>
          </a:lstStyle>
          <a:p>
            <a:pPr algn="ctr"/>
            <a:r>
              <a:rPr lang="en-US" sz="4800" dirty="0">
                <a:solidFill>
                  <a:srgbClr val="FFFFFF"/>
                </a:solidFill>
                <a:latin typeface="Arial" charset="0"/>
                <a:ea typeface="Arial" charset="0"/>
                <a:cs typeface="Arial" charset="0"/>
              </a:rPr>
              <a:t>Alexander Shen, Brian Zhou, Hayley Chu</a:t>
            </a:r>
          </a:p>
        </p:txBody>
      </p:sp>
      <p:sp>
        <p:nvSpPr>
          <p:cNvPr id="9" name="TextBox 8"/>
          <p:cNvSpPr txBox="1"/>
          <p:nvPr/>
        </p:nvSpPr>
        <p:spPr>
          <a:xfrm>
            <a:off x="-84399" y="4384438"/>
            <a:ext cx="43891200" cy="692497"/>
          </a:xfrm>
          <a:prstGeom prst="rect">
            <a:avLst/>
          </a:prstGeom>
          <a:noFill/>
        </p:spPr>
        <p:txBody>
          <a:bodyPr wrap="square" rtlCol="0">
            <a:spAutoFit/>
          </a:bodyPr>
          <a:lstStyle/>
          <a:p>
            <a:pPr algn="ctr"/>
            <a:r>
              <a:rPr lang="en-US" sz="3900" dirty="0">
                <a:solidFill>
                  <a:srgbClr val="FFFFFF"/>
                </a:solidFill>
                <a:latin typeface="Arial" charset="0"/>
                <a:ea typeface="Arial" charset="0"/>
                <a:cs typeface="Arial" charset="0"/>
              </a:rPr>
              <a:t>Johns Hopkins University | Department of Electrical and Computer Engineering | Baltimore, MD</a:t>
            </a:r>
          </a:p>
        </p:txBody>
      </p:sp>
      <p:sp>
        <p:nvSpPr>
          <p:cNvPr id="25" name="Text Placeholder 9"/>
          <p:cNvSpPr>
            <a:spLocks noGrp="1"/>
          </p:cNvSpPr>
          <p:nvPr/>
        </p:nvSpPr>
        <p:spPr>
          <a:xfrm>
            <a:off x="566058" y="19097018"/>
            <a:ext cx="12159297" cy="1516446"/>
          </a:xfrm>
          <a:prstGeom prst="rect">
            <a:avLst/>
          </a:prstGeom>
        </p:spPr>
        <p:txBody>
          <a:bodyPr wrap="square" lIns="130622" tIns="130622" rIns="130622" bIns="130622">
            <a:spAutoFit/>
          </a:bodyPr>
          <a:lstStyle>
            <a:lvl1pPr marL="0" indent="0" algn="l" defTabSz="2507943" rtl="0" eaLnBrk="1" latinLnBrk="0" hangingPunct="1">
              <a:spcBef>
                <a:spcPct val="20000"/>
              </a:spcBef>
              <a:buFont typeface="Arial" pitchFamily="34" charset="0"/>
              <a:buNone/>
              <a:defRPr sz="1400" kern="1200">
                <a:solidFill>
                  <a:schemeClr val="tx1"/>
                </a:solidFill>
                <a:latin typeface="Trebuchet MS" pitchFamily="34" charset="0"/>
                <a:ea typeface="+mn-ea"/>
                <a:cs typeface="+mn-cs"/>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endParaRPr lang="en-US" sz="3700" dirty="0">
              <a:latin typeface="Arial" charset="0"/>
              <a:ea typeface="Arial" charset="0"/>
              <a:cs typeface="Arial" charset="0"/>
            </a:endParaRPr>
          </a:p>
          <a:p>
            <a:endParaRPr lang="en-US" sz="3700" kern="1200" dirty="0">
              <a:latin typeface="Arial" charset="0"/>
              <a:ea typeface="Arial" charset="0"/>
              <a:cs typeface="Arial" charset="0"/>
            </a:endParaRPr>
          </a:p>
        </p:txBody>
      </p:sp>
      <p:sp>
        <p:nvSpPr>
          <p:cNvPr id="312" name="TextBox 311"/>
          <p:cNvSpPr txBox="1"/>
          <p:nvPr/>
        </p:nvSpPr>
        <p:spPr>
          <a:xfrm>
            <a:off x="34974598" y="29924175"/>
            <a:ext cx="4929186" cy="1631216"/>
          </a:xfrm>
          <a:prstGeom prst="rect">
            <a:avLst/>
          </a:prstGeom>
          <a:noFill/>
        </p:spPr>
        <p:txBody>
          <a:bodyPr wrap="square" rtlCol="0">
            <a:spAutoFit/>
          </a:bodyPr>
          <a:lstStyle/>
          <a:p>
            <a:r>
              <a:rPr lang="en-US" sz="5000" dirty="0">
                <a:solidFill>
                  <a:schemeClr val="bg1"/>
                </a:solidFill>
                <a:latin typeface="Arial" charset="0"/>
                <a:ea typeface="Arial" charset="0"/>
                <a:cs typeface="Arial" charset="0"/>
              </a:rPr>
              <a:t>Contributions</a:t>
            </a:r>
          </a:p>
          <a:p>
            <a:endParaRPr lang="en-US" sz="5000" dirty="0">
              <a:solidFill>
                <a:schemeClr val="bg1"/>
              </a:solidFill>
              <a:latin typeface="Arial" charset="0"/>
              <a:ea typeface="Arial" charset="0"/>
              <a:cs typeface="Arial" charset="0"/>
            </a:endParaRPr>
          </a:p>
        </p:txBody>
      </p:sp>
      <p:pic>
        <p:nvPicPr>
          <p:cNvPr id="33" name="Picture 32" descr="whiting.logo.large.horizontal.whit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7591"/>
            <a:ext cx="8083919" cy="3460675"/>
          </a:xfrm>
          <a:prstGeom prst="rect">
            <a:avLst/>
          </a:prstGeom>
        </p:spPr>
      </p:pic>
      <p:sp>
        <p:nvSpPr>
          <p:cNvPr id="35" name="TextBox 34">
            <a:extLst>
              <a:ext uri="{FF2B5EF4-FFF2-40B4-BE49-F238E27FC236}">
                <a16:creationId xmlns:a16="http://schemas.microsoft.com/office/drawing/2014/main" id="{5146CFEA-D479-15E3-3EC3-64D204AB2A67}"/>
              </a:ext>
            </a:extLst>
          </p:cNvPr>
          <p:cNvSpPr txBox="1"/>
          <p:nvPr/>
        </p:nvSpPr>
        <p:spPr>
          <a:xfrm>
            <a:off x="1385100" y="15099198"/>
            <a:ext cx="8543147" cy="1015663"/>
          </a:xfrm>
          <a:prstGeom prst="rect">
            <a:avLst/>
          </a:prstGeom>
          <a:noFill/>
        </p:spPr>
        <p:txBody>
          <a:bodyPr wrap="square" rtlCol="0">
            <a:spAutoFit/>
          </a:bodyPr>
          <a:lstStyle/>
          <a:p>
            <a:endParaRPr lang="en-US" sz="6000" dirty="0"/>
          </a:p>
        </p:txBody>
      </p:sp>
      <p:sp>
        <p:nvSpPr>
          <p:cNvPr id="24" name="Rounded Rectangle 23">
            <a:extLst>
              <a:ext uri="{FF2B5EF4-FFF2-40B4-BE49-F238E27FC236}">
                <a16:creationId xmlns:a16="http://schemas.microsoft.com/office/drawing/2014/main" id="{B903F003-BCC8-4970-BD61-A32A5329F6AA}"/>
              </a:ext>
            </a:extLst>
          </p:cNvPr>
          <p:cNvSpPr/>
          <p:nvPr/>
        </p:nvSpPr>
        <p:spPr>
          <a:xfrm>
            <a:off x="30952782" y="31051118"/>
            <a:ext cx="12694265" cy="1601327"/>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dirty="0"/>
          </a:p>
        </p:txBody>
      </p:sp>
      <p:sp>
        <p:nvSpPr>
          <p:cNvPr id="10" name="TextBox 9">
            <a:extLst>
              <a:ext uri="{FF2B5EF4-FFF2-40B4-BE49-F238E27FC236}">
                <a16:creationId xmlns:a16="http://schemas.microsoft.com/office/drawing/2014/main" id="{AF33F21D-CC40-4D52-ECBE-A5D66382D82A}"/>
              </a:ext>
            </a:extLst>
          </p:cNvPr>
          <p:cNvSpPr txBox="1"/>
          <p:nvPr/>
        </p:nvSpPr>
        <p:spPr>
          <a:xfrm>
            <a:off x="31231336" y="31343949"/>
            <a:ext cx="12415710" cy="1015663"/>
          </a:xfrm>
          <a:prstGeom prst="rect">
            <a:avLst/>
          </a:prstGeom>
          <a:noFill/>
        </p:spPr>
        <p:txBody>
          <a:bodyPr wrap="square" rtlCol="0">
            <a:spAutoFit/>
          </a:bodyPr>
          <a:lstStyle/>
          <a:p>
            <a:pPr algn="ctr"/>
            <a:r>
              <a:rPr lang="en-US" sz="6000" dirty="0"/>
              <a:t>Brian Zhou</a:t>
            </a:r>
          </a:p>
        </p:txBody>
      </p:sp>
      <p:sp>
        <p:nvSpPr>
          <p:cNvPr id="22" name="TextBox 21">
            <a:extLst>
              <a:ext uri="{FF2B5EF4-FFF2-40B4-BE49-F238E27FC236}">
                <a16:creationId xmlns:a16="http://schemas.microsoft.com/office/drawing/2014/main" id="{B42FD3B0-187F-63CA-214C-4E96059C8785}"/>
              </a:ext>
            </a:extLst>
          </p:cNvPr>
          <p:cNvSpPr txBox="1"/>
          <p:nvPr/>
        </p:nvSpPr>
        <p:spPr>
          <a:xfrm>
            <a:off x="30582632" y="9221630"/>
            <a:ext cx="12026100" cy="17173932"/>
          </a:xfrm>
          <a:prstGeom prst="rect">
            <a:avLst/>
          </a:prstGeom>
          <a:noFill/>
        </p:spPr>
        <p:txBody>
          <a:bodyPr wrap="square" rtlCol="0">
            <a:spAutoFit/>
          </a:bodyPr>
          <a:lstStyle/>
          <a:p>
            <a:r>
              <a:rPr lang="en-US" sz="7400" dirty="0"/>
              <a:t>This is the schematic for the C2MOS Latch, with NMOS as capacitors. </a:t>
            </a:r>
          </a:p>
          <a:p>
            <a:endParaRPr lang="en-US" sz="7400" dirty="0"/>
          </a:p>
          <a:p>
            <a:r>
              <a:rPr lang="en-US" sz="7400" dirty="0"/>
              <a:t>Capacitors are implemented with NMOS by shorting source and drain, using the gate capacitance as the capacitor.</a:t>
            </a:r>
          </a:p>
          <a:p>
            <a:endParaRPr lang="en-US" sz="7400" dirty="0"/>
          </a:p>
          <a:p>
            <a:r>
              <a:rPr lang="en-US" sz="7400" dirty="0"/>
              <a:t>The dimensions of the NMOS for capacitors was determined based on the space available on the layout (450 nm x 450 nm), but further optimization can be done.</a:t>
            </a:r>
          </a:p>
        </p:txBody>
      </p:sp>
      <p:pic>
        <p:nvPicPr>
          <p:cNvPr id="13" name="Graphic 12">
            <a:extLst>
              <a:ext uri="{FF2B5EF4-FFF2-40B4-BE49-F238E27FC236}">
                <a16:creationId xmlns:a16="http://schemas.microsoft.com/office/drawing/2014/main" id="{36620050-CDED-429D-FE54-7A5CE4C984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8691" y="9968305"/>
            <a:ext cx="27974054" cy="16641112"/>
          </a:xfrm>
          <a:prstGeom prst="rect">
            <a:avLst/>
          </a:prstGeom>
        </p:spPr>
      </p:pic>
    </p:spTree>
    <p:extLst>
      <p:ext uri="{BB962C8B-B14F-4D97-AF65-F5344CB8AC3E}">
        <p14:creationId xmlns:p14="http://schemas.microsoft.com/office/powerpoint/2010/main" val="2775762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alpha val="19810"/>
          </a:schemeClr>
        </a:solidFill>
        <a:effectLst/>
      </p:bgPr>
    </p:bg>
    <p:spTree>
      <p:nvGrpSpPr>
        <p:cNvPr id="1" name=""/>
        <p:cNvGrpSpPr/>
        <p:nvPr/>
      </p:nvGrpSpPr>
      <p:grpSpPr>
        <a:xfrm>
          <a:off x="0" y="0"/>
          <a:ext cx="0" cy="0"/>
          <a:chOff x="0" y="0"/>
          <a:chExt cx="0" cy="0"/>
        </a:xfrm>
      </p:grpSpPr>
      <p:sp>
        <p:nvSpPr>
          <p:cNvPr id="61" name="Rounded Rectangle 60">
            <a:extLst>
              <a:ext uri="{FF2B5EF4-FFF2-40B4-BE49-F238E27FC236}">
                <a16:creationId xmlns:a16="http://schemas.microsoft.com/office/drawing/2014/main" id="{AF31EED3-F2C3-50DC-BEAF-F9351C493741}"/>
              </a:ext>
            </a:extLst>
          </p:cNvPr>
          <p:cNvSpPr/>
          <p:nvPr/>
        </p:nvSpPr>
        <p:spPr>
          <a:xfrm>
            <a:off x="31009509" y="30056858"/>
            <a:ext cx="12580809" cy="701427"/>
          </a:xfrm>
          <a:prstGeom prst="roundRect">
            <a:avLst/>
          </a:prstGeom>
          <a:solidFill>
            <a:srgbClr val="002D7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0" y="3"/>
            <a:ext cx="43891200" cy="6203875"/>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itle 1"/>
          <p:cNvSpPr txBox="1">
            <a:spLocks/>
          </p:cNvSpPr>
          <p:nvPr/>
        </p:nvSpPr>
        <p:spPr>
          <a:xfrm>
            <a:off x="6106886" y="1430093"/>
            <a:ext cx="31802950" cy="1446550"/>
          </a:xfrm>
          <a:prstGeom prst="rect">
            <a:avLst/>
          </a:prstGeom>
        </p:spPr>
        <p:txBody>
          <a:bodyPr wrap="square">
            <a:spAutoFit/>
          </a:bodyPr>
          <a:lstStyle>
            <a:lvl1pPr algn="ctr" defTabSz="2403546" rtl="0" eaLnBrk="1" latinLnBrk="0" hangingPunct="1">
              <a:spcBef>
                <a:spcPct val="0"/>
              </a:spcBef>
              <a:buNone/>
              <a:defRPr sz="23100" kern="1200">
                <a:solidFill>
                  <a:schemeClr val="tx1"/>
                </a:solidFill>
                <a:latin typeface="+mj-lt"/>
                <a:ea typeface="+mj-ea"/>
                <a:cs typeface="+mj-cs"/>
              </a:defRPr>
            </a:lvl1pPr>
          </a:lstStyle>
          <a:p>
            <a:r>
              <a:rPr lang="en-US" sz="8800" b="1" dirty="0">
                <a:solidFill>
                  <a:schemeClr val="bg1"/>
                </a:solidFill>
                <a:latin typeface="Arial" charset="0"/>
                <a:ea typeface="Arial" charset="0"/>
                <a:cs typeface="Arial" charset="0"/>
              </a:rPr>
              <a:t>C2MOS Latch Layout with capacitors</a:t>
            </a:r>
          </a:p>
        </p:txBody>
      </p:sp>
      <p:sp>
        <p:nvSpPr>
          <p:cNvPr id="8" name="Text Placeholder 4"/>
          <p:cNvSpPr txBox="1">
            <a:spLocks/>
          </p:cNvSpPr>
          <p:nvPr/>
        </p:nvSpPr>
        <p:spPr>
          <a:xfrm>
            <a:off x="2757399" y="3017755"/>
            <a:ext cx="38376403" cy="1224068"/>
          </a:xfrm>
          <a:prstGeom prst="rect">
            <a:avLst/>
          </a:prstGeom>
        </p:spPr>
        <p:txBody>
          <a:bodyPr vert="horz" wrap="square" lIns="480709" tIns="240355" rIns="480709" bIns="240355" rtlCol="0" anchor="ctr">
            <a:spAutoFit/>
          </a:bodyPr>
          <a:lstStyle>
            <a:defPPr>
              <a:defRPr lang="en-US"/>
            </a:defPPr>
            <a:lvl1pPr marL="0" algn="r" defTabSz="2403546" rtl="0" eaLnBrk="1" latinLnBrk="0" hangingPunct="1">
              <a:defRPr sz="6300" kern="1200">
                <a:solidFill>
                  <a:schemeClr val="tx1">
                    <a:tint val="75000"/>
                  </a:schemeClr>
                </a:solidFill>
                <a:latin typeface="+mn-lt"/>
                <a:ea typeface="+mn-ea"/>
                <a:cs typeface="+mn-cs"/>
              </a:defRPr>
            </a:lvl1pPr>
            <a:lvl2pPr marL="2403546" algn="l" defTabSz="2403546" rtl="0" eaLnBrk="1" latinLnBrk="0" hangingPunct="1">
              <a:defRPr sz="9500" kern="1200">
                <a:solidFill>
                  <a:schemeClr val="tx1"/>
                </a:solidFill>
                <a:latin typeface="+mn-lt"/>
                <a:ea typeface="+mn-ea"/>
                <a:cs typeface="+mn-cs"/>
              </a:defRPr>
            </a:lvl2pPr>
            <a:lvl3pPr marL="4807092" algn="l" defTabSz="2403546" rtl="0" eaLnBrk="1" latinLnBrk="0" hangingPunct="1">
              <a:defRPr sz="9500" kern="1200">
                <a:solidFill>
                  <a:schemeClr val="tx1"/>
                </a:solidFill>
                <a:latin typeface="+mn-lt"/>
                <a:ea typeface="+mn-ea"/>
                <a:cs typeface="+mn-cs"/>
              </a:defRPr>
            </a:lvl3pPr>
            <a:lvl4pPr marL="7210638" algn="l" defTabSz="2403546" rtl="0" eaLnBrk="1" latinLnBrk="0" hangingPunct="1">
              <a:defRPr sz="9500" kern="1200">
                <a:solidFill>
                  <a:schemeClr val="tx1"/>
                </a:solidFill>
                <a:latin typeface="+mn-lt"/>
                <a:ea typeface="+mn-ea"/>
                <a:cs typeface="+mn-cs"/>
              </a:defRPr>
            </a:lvl4pPr>
            <a:lvl5pPr marL="9614184" algn="l" defTabSz="2403546" rtl="0" eaLnBrk="1" latinLnBrk="0" hangingPunct="1">
              <a:defRPr sz="9500" kern="1200">
                <a:solidFill>
                  <a:schemeClr val="tx1"/>
                </a:solidFill>
                <a:latin typeface="+mn-lt"/>
                <a:ea typeface="+mn-ea"/>
                <a:cs typeface="+mn-cs"/>
              </a:defRPr>
            </a:lvl5pPr>
            <a:lvl6pPr marL="12017731" algn="l" defTabSz="2403546" rtl="0" eaLnBrk="1" latinLnBrk="0" hangingPunct="1">
              <a:defRPr sz="9500" kern="1200">
                <a:solidFill>
                  <a:schemeClr val="tx1"/>
                </a:solidFill>
                <a:latin typeface="+mn-lt"/>
                <a:ea typeface="+mn-ea"/>
                <a:cs typeface="+mn-cs"/>
              </a:defRPr>
            </a:lvl6pPr>
            <a:lvl7pPr marL="14421277" algn="l" defTabSz="2403546" rtl="0" eaLnBrk="1" latinLnBrk="0" hangingPunct="1">
              <a:defRPr sz="9500" kern="1200">
                <a:solidFill>
                  <a:schemeClr val="tx1"/>
                </a:solidFill>
                <a:latin typeface="+mn-lt"/>
                <a:ea typeface="+mn-ea"/>
                <a:cs typeface="+mn-cs"/>
              </a:defRPr>
            </a:lvl7pPr>
            <a:lvl8pPr marL="16824823" algn="l" defTabSz="2403546" rtl="0" eaLnBrk="1" latinLnBrk="0" hangingPunct="1">
              <a:defRPr sz="9500" kern="1200">
                <a:solidFill>
                  <a:schemeClr val="tx1"/>
                </a:solidFill>
                <a:latin typeface="+mn-lt"/>
                <a:ea typeface="+mn-ea"/>
                <a:cs typeface="+mn-cs"/>
              </a:defRPr>
            </a:lvl8pPr>
            <a:lvl9pPr marL="19228369" algn="l" defTabSz="2403546" rtl="0" eaLnBrk="1" latinLnBrk="0" hangingPunct="1">
              <a:defRPr sz="9500" kern="1200">
                <a:solidFill>
                  <a:schemeClr val="tx1"/>
                </a:solidFill>
                <a:latin typeface="+mn-lt"/>
                <a:ea typeface="+mn-ea"/>
                <a:cs typeface="+mn-cs"/>
              </a:defRPr>
            </a:lvl9pPr>
          </a:lstStyle>
          <a:p>
            <a:pPr algn="ctr"/>
            <a:r>
              <a:rPr lang="en-US" sz="4800" dirty="0">
                <a:solidFill>
                  <a:srgbClr val="FFFFFF"/>
                </a:solidFill>
                <a:latin typeface="Arial" charset="0"/>
                <a:ea typeface="Arial" charset="0"/>
                <a:cs typeface="Arial" charset="0"/>
              </a:rPr>
              <a:t>Alexander Shen, Brian Zhou, Hayley Chu</a:t>
            </a:r>
          </a:p>
        </p:txBody>
      </p:sp>
      <p:sp>
        <p:nvSpPr>
          <p:cNvPr id="9" name="TextBox 8"/>
          <p:cNvSpPr txBox="1"/>
          <p:nvPr/>
        </p:nvSpPr>
        <p:spPr>
          <a:xfrm>
            <a:off x="-84399" y="4384438"/>
            <a:ext cx="43891200" cy="692497"/>
          </a:xfrm>
          <a:prstGeom prst="rect">
            <a:avLst/>
          </a:prstGeom>
          <a:noFill/>
        </p:spPr>
        <p:txBody>
          <a:bodyPr wrap="square" rtlCol="0">
            <a:spAutoFit/>
          </a:bodyPr>
          <a:lstStyle/>
          <a:p>
            <a:pPr algn="ctr"/>
            <a:r>
              <a:rPr lang="en-US" sz="3900" dirty="0">
                <a:solidFill>
                  <a:srgbClr val="FFFFFF"/>
                </a:solidFill>
                <a:latin typeface="Arial" charset="0"/>
                <a:ea typeface="Arial" charset="0"/>
                <a:cs typeface="Arial" charset="0"/>
              </a:rPr>
              <a:t>Johns Hopkins University | Department of Electrical and Computer Engineering | Baltimore, MD</a:t>
            </a:r>
          </a:p>
        </p:txBody>
      </p:sp>
      <p:sp>
        <p:nvSpPr>
          <p:cNvPr id="25" name="Text Placeholder 9"/>
          <p:cNvSpPr>
            <a:spLocks noGrp="1"/>
          </p:cNvSpPr>
          <p:nvPr/>
        </p:nvSpPr>
        <p:spPr>
          <a:xfrm>
            <a:off x="566058" y="19097018"/>
            <a:ext cx="12159297" cy="1516446"/>
          </a:xfrm>
          <a:prstGeom prst="rect">
            <a:avLst/>
          </a:prstGeom>
        </p:spPr>
        <p:txBody>
          <a:bodyPr wrap="square" lIns="130622" tIns="130622" rIns="130622" bIns="130622">
            <a:spAutoFit/>
          </a:bodyPr>
          <a:lstStyle>
            <a:lvl1pPr marL="0" indent="0" algn="l" defTabSz="2507943" rtl="0" eaLnBrk="1" latinLnBrk="0" hangingPunct="1">
              <a:spcBef>
                <a:spcPct val="20000"/>
              </a:spcBef>
              <a:buFont typeface="Arial" pitchFamily="34" charset="0"/>
              <a:buNone/>
              <a:defRPr sz="1400" kern="1200">
                <a:solidFill>
                  <a:schemeClr val="tx1"/>
                </a:solidFill>
                <a:latin typeface="Trebuchet MS" pitchFamily="34" charset="0"/>
                <a:ea typeface="+mn-ea"/>
                <a:cs typeface="+mn-cs"/>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endParaRPr lang="en-US" sz="3700" dirty="0">
              <a:latin typeface="Arial" charset="0"/>
              <a:ea typeface="Arial" charset="0"/>
              <a:cs typeface="Arial" charset="0"/>
            </a:endParaRPr>
          </a:p>
          <a:p>
            <a:endParaRPr lang="en-US" sz="3700" kern="1200" dirty="0">
              <a:latin typeface="Arial" charset="0"/>
              <a:ea typeface="Arial" charset="0"/>
              <a:cs typeface="Arial" charset="0"/>
            </a:endParaRPr>
          </a:p>
        </p:txBody>
      </p:sp>
      <p:sp>
        <p:nvSpPr>
          <p:cNvPr id="312" name="TextBox 311"/>
          <p:cNvSpPr txBox="1"/>
          <p:nvPr/>
        </p:nvSpPr>
        <p:spPr>
          <a:xfrm>
            <a:off x="34974598" y="29924175"/>
            <a:ext cx="4929186" cy="1631216"/>
          </a:xfrm>
          <a:prstGeom prst="rect">
            <a:avLst/>
          </a:prstGeom>
          <a:noFill/>
        </p:spPr>
        <p:txBody>
          <a:bodyPr wrap="square" rtlCol="0">
            <a:spAutoFit/>
          </a:bodyPr>
          <a:lstStyle/>
          <a:p>
            <a:r>
              <a:rPr lang="en-US" sz="5000" dirty="0">
                <a:solidFill>
                  <a:schemeClr val="bg1"/>
                </a:solidFill>
                <a:latin typeface="Arial" charset="0"/>
                <a:ea typeface="Arial" charset="0"/>
                <a:cs typeface="Arial" charset="0"/>
              </a:rPr>
              <a:t>Contributions</a:t>
            </a:r>
          </a:p>
          <a:p>
            <a:endParaRPr lang="en-US" sz="5000" dirty="0">
              <a:solidFill>
                <a:schemeClr val="bg1"/>
              </a:solidFill>
              <a:latin typeface="Arial" charset="0"/>
              <a:ea typeface="Arial" charset="0"/>
              <a:cs typeface="Arial" charset="0"/>
            </a:endParaRPr>
          </a:p>
        </p:txBody>
      </p:sp>
      <p:pic>
        <p:nvPicPr>
          <p:cNvPr id="33" name="Picture 32" descr="whiting.logo.large.horizontal.whit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7591"/>
            <a:ext cx="8083919" cy="3460675"/>
          </a:xfrm>
          <a:prstGeom prst="rect">
            <a:avLst/>
          </a:prstGeom>
        </p:spPr>
      </p:pic>
      <p:sp>
        <p:nvSpPr>
          <p:cNvPr id="35" name="TextBox 34">
            <a:extLst>
              <a:ext uri="{FF2B5EF4-FFF2-40B4-BE49-F238E27FC236}">
                <a16:creationId xmlns:a16="http://schemas.microsoft.com/office/drawing/2014/main" id="{5146CFEA-D479-15E3-3EC3-64D204AB2A67}"/>
              </a:ext>
            </a:extLst>
          </p:cNvPr>
          <p:cNvSpPr txBox="1"/>
          <p:nvPr/>
        </p:nvSpPr>
        <p:spPr>
          <a:xfrm>
            <a:off x="1385100" y="15099198"/>
            <a:ext cx="8543147" cy="1015663"/>
          </a:xfrm>
          <a:prstGeom prst="rect">
            <a:avLst/>
          </a:prstGeom>
          <a:noFill/>
        </p:spPr>
        <p:txBody>
          <a:bodyPr wrap="square" rtlCol="0">
            <a:spAutoFit/>
          </a:bodyPr>
          <a:lstStyle/>
          <a:p>
            <a:endParaRPr lang="en-US" sz="6000" dirty="0"/>
          </a:p>
        </p:txBody>
      </p:sp>
      <p:sp>
        <p:nvSpPr>
          <p:cNvPr id="24" name="Rounded Rectangle 23">
            <a:extLst>
              <a:ext uri="{FF2B5EF4-FFF2-40B4-BE49-F238E27FC236}">
                <a16:creationId xmlns:a16="http://schemas.microsoft.com/office/drawing/2014/main" id="{B903F003-BCC8-4970-BD61-A32A5329F6AA}"/>
              </a:ext>
            </a:extLst>
          </p:cNvPr>
          <p:cNvSpPr/>
          <p:nvPr/>
        </p:nvSpPr>
        <p:spPr>
          <a:xfrm>
            <a:off x="31009509" y="31153280"/>
            <a:ext cx="12415710" cy="1601327"/>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dirty="0"/>
          </a:p>
        </p:txBody>
      </p:sp>
      <p:sp>
        <p:nvSpPr>
          <p:cNvPr id="10" name="TextBox 9">
            <a:extLst>
              <a:ext uri="{FF2B5EF4-FFF2-40B4-BE49-F238E27FC236}">
                <a16:creationId xmlns:a16="http://schemas.microsoft.com/office/drawing/2014/main" id="{AF33F21D-CC40-4D52-ECBE-A5D66382D82A}"/>
              </a:ext>
            </a:extLst>
          </p:cNvPr>
          <p:cNvSpPr txBox="1"/>
          <p:nvPr/>
        </p:nvSpPr>
        <p:spPr>
          <a:xfrm>
            <a:off x="31391091" y="31488307"/>
            <a:ext cx="12415710" cy="1015663"/>
          </a:xfrm>
          <a:prstGeom prst="rect">
            <a:avLst/>
          </a:prstGeom>
          <a:noFill/>
        </p:spPr>
        <p:txBody>
          <a:bodyPr wrap="square" rtlCol="0">
            <a:spAutoFit/>
          </a:bodyPr>
          <a:lstStyle/>
          <a:p>
            <a:pPr algn="ctr"/>
            <a:r>
              <a:rPr lang="en-US" sz="6000" dirty="0"/>
              <a:t>Brian Zhou</a:t>
            </a:r>
          </a:p>
        </p:txBody>
      </p:sp>
      <p:pic>
        <p:nvPicPr>
          <p:cNvPr id="1026" name="Picture 2">
            <a:extLst>
              <a:ext uri="{FF2B5EF4-FFF2-40B4-BE49-F238E27FC236}">
                <a16:creationId xmlns:a16="http://schemas.microsoft.com/office/drawing/2014/main" id="{D2A2C639-5E57-293A-BFA5-820F1B5D02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714" t="22335" r="16674" b="16362"/>
          <a:stretch/>
        </p:blipFill>
        <p:spPr bwMode="auto">
          <a:xfrm>
            <a:off x="1822422" y="7970812"/>
            <a:ext cx="25956541" cy="19342401"/>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25">
            <a:extLst>
              <a:ext uri="{FF2B5EF4-FFF2-40B4-BE49-F238E27FC236}">
                <a16:creationId xmlns:a16="http://schemas.microsoft.com/office/drawing/2014/main" id="{EAF3FE1A-821B-F6DC-A762-A3BFC03B627B}"/>
              </a:ext>
            </a:extLst>
          </p:cNvPr>
          <p:cNvSpPr/>
          <p:nvPr/>
        </p:nvSpPr>
        <p:spPr>
          <a:xfrm>
            <a:off x="29837538" y="6946380"/>
            <a:ext cx="13516289" cy="21214692"/>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dirty="0">
              <a:solidFill>
                <a:schemeClr val="tx1"/>
              </a:solidFill>
            </a:endParaRPr>
          </a:p>
        </p:txBody>
      </p:sp>
      <p:sp>
        <p:nvSpPr>
          <p:cNvPr id="3" name="TextBox 2">
            <a:extLst>
              <a:ext uri="{FF2B5EF4-FFF2-40B4-BE49-F238E27FC236}">
                <a16:creationId xmlns:a16="http://schemas.microsoft.com/office/drawing/2014/main" id="{E19FECCF-A901-7C22-FD4F-CEBD5A5248BB}"/>
              </a:ext>
            </a:extLst>
          </p:cNvPr>
          <p:cNvSpPr txBox="1"/>
          <p:nvPr/>
        </p:nvSpPr>
        <p:spPr>
          <a:xfrm>
            <a:off x="30582632" y="7827986"/>
            <a:ext cx="12026100" cy="19451479"/>
          </a:xfrm>
          <a:prstGeom prst="rect">
            <a:avLst/>
          </a:prstGeom>
          <a:noFill/>
        </p:spPr>
        <p:txBody>
          <a:bodyPr wrap="square" rtlCol="0">
            <a:spAutoFit/>
          </a:bodyPr>
          <a:lstStyle/>
          <a:p>
            <a:r>
              <a:rPr lang="en-US" sz="7400" dirty="0"/>
              <a:t>This is the layout that includes capacitors implemented with NMOS.</a:t>
            </a:r>
          </a:p>
          <a:p>
            <a:endParaRPr lang="en-US" sz="7400" dirty="0"/>
          </a:p>
          <a:p>
            <a:r>
              <a:rPr lang="en-US" sz="7400" dirty="0"/>
              <a:t>Furthermore, PMOS are laid horizontally to reduce the dimensions of the n well, which may reduce the cost of manufacturing.</a:t>
            </a:r>
          </a:p>
          <a:p>
            <a:endParaRPr lang="en-US" sz="7400" dirty="0"/>
          </a:p>
          <a:p>
            <a:r>
              <a:rPr lang="en-US" sz="7400" dirty="0"/>
              <a:t>More space may be saved by using other metal layers, which could allow for bigger NMOS capacitors.</a:t>
            </a:r>
          </a:p>
          <a:p>
            <a:endParaRPr lang="en-US" sz="7400" dirty="0"/>
          </a:p>
          <a:p>
            <a:r>
              <a:rPr lang="en-US" sz="7400" dirty="0"/>
              <a:t>This layout also passes DRC and LVS checks with no error.</a:t>
            </a:r>
          </a:p>
        </p:txBody>
      </p:sp>
    </p:spTree>
    <p:extLst>
      <p:ext uri="{BB962C8B-B14F-4D97-AF65-F5344CB8AC3E}">
        <p14:creationId xmlns:p14="http://schemas.microsoft.com/office/powerpoint/2010/main" val="1271972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alpha val="19810"/>
          </a:schemeClr>
        </a:solidFill>
        <a:effectLst/>
      </p:bgPr>
    </p:bg>
    <p:spTree>
      <p:nvGrpSpPr>
        <p:cNvPr id="1" name=""/>
        <p:cNvGrpSpPr/>
        <p:nvPr/>
      </p:nvGrpSpPr>
      <p:grpSpPr>
        <a:xfrm>
          <a:off x="0" y="0"/>
          <a:ext cx="0" cy="0"/>
          <a:chOff x="0" y="0"/>
          <a:chExt cx="0" cy="0"/>
        </a:xfrm>
      </p:grpSpPr>
      <p:sp>
        <p:nvSpPr>
          <p:cNvPr id="4" name="Rectangle 3"/>
          <p:cNvSpPr/>
          <p:nvPr/>
        </p:nvSpPr>
        <p:spPr>
          <a:xfrm>
            <a:off x="0" y="3"/>
            <a:ext cx="43891200" cy="6203875"/>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itle 1"/>
          <p:cNvSpPr txBox="1">
            <a:spLocks/>
          </p:cNvSpPr>
          <p:nvPr/>
        </p:nvSpPr>
        <p:spPr>
          <a:xfrm>
            <a:off x="6106886" y="1430093"/>
            <a:ext cx="31802950" cy="1446550"/>
          </a:xfrm>
          <a:prstGeom prst="rect">
            <a:avLst/>
          </a:prstGeom>
        </p:spPr>
        <p:txBody>
          <a:bodyPr wrap="square">
            <a:spAutoFit/>
          </a:bodyPr>
          <a:lstStyle>
            <a:lvl1pPr algn="ctr" defTabSz="2403546" rtl="0" eaLnBrk="1" latinLnBrk="0" hangingPunct="1">
              <a:spcBef>
                <a:spcPct val="0"/>
              </a:spcBef>
              <a:buNone/>
              <a:defRPr sz="23100" kern="1200">
                <a:solidFill>
                  <a:schemeClr val="tx1"/>
                </a:solidFill>
                <a:latin typeface="+mj-lt"/>
                <a:ea typeface="+mj-ea"/>
                <a:cs typeface="+mj-cs"/>
              </a:defRPr>
            </a:lvl1pPr>
          </a:lstStyle>
          <a:p>
            <a:r>
              <a:rPr lang="en-US" sz="8800" b="1" dirty="0">
                <a:solidFill>
                  <a:schemeClr val="bg1"/>
                </a:solidFill>
                <a:latin typeface="Arial" charset="0"/>
                <a:ea typeface="Arial" charset="0"/>
                <a:cs typeface="Arial" charset="0"/>
              </a:rPr>
              <a:t>Simulation for Shift Register (latch with capacitors)</a:t>
            </a:r>
          </a:p>
        </p:txBody>
      </p:sp>
      <p:sp>
        <p:nvSpPr>
          <p:cNvPr id="8" name="Text Placeholder 4"/>
          <p:cNvSpPr txBox="1">
            <a:spLocks/>
          </p:cNvSpPr>
          <p:nvPr/>
        </p:nvSpPr>
        <p:spPr>
          <a:xfrm>
            <a:off x="2757399" y="3017755"/>
            <a:ext cx="38376403" cy="1224068"/>
          </a:xfrm>
          <a:prstGeom prst="rect">
            <a:avLst/>
          </a:prstGeom>
        </p:spPr>
        <p:txBody>
          <a:bodyPr vert="horz" wrap="square" lIns="480709" tIns="240355" rIns="480709" bIns="240355" rtlCol="0" anchor="ctr">
            <a:spAutoFit/>
          </a:bodyPr>
          <a:lstStyle>
            <a:defPPr>
              <a:defRPr lang="en-US"/>
            </a:defPPr>
            <a:lvl1pPr marL="0" algn="r" defTabSz="2403546" rtl="0" eaLnBrk="1" latinLnBrk="0" hangingPunct="1">
              <a:defRPr sz="6300" kern="1200">
                <a:solidFill>
                  <a:schemeClr val="tx1">
                    <a:tint val="75000"/>
                  </a:schemeClr>
                </a:solidFill>
                <a:latin typeface="+mn-lt"/>
                <a:ea typeface="+mn-ea"/>
                <a:cs typeface="+mn-cs"/>
              </a:defRPr>
            </a:lvl1pPr>
            <a:lvl2pPr marL="2403546" algn="l" defTabSz="2403546" rtl="0" eaLnBrk="1" latinLnBrk="0" hangingPunct="1">
              <a:defRPr sz="9500" kern="1200">
                <a:solidFill>
                  <a:schemeClr val="tx1"/>
                </a:solidFill>
                <a:latin typeface="+mn-lt"/>
                <a:ea typeface="+mn-ea"/>
                <a:cs typeface="+mn-cs"/>
              </a:defRPr>
            </a:lvl2pPr>
            <a:lvl3pPr marL="4807092" algn="l" defTabSz="2403546" rtl="0" eaLnBrk="1" latinLnBrk="0" hangingPunct="1">
              <a:defRPr sz="9500" kern="1200">
                <a:solidFill>
                  <a:schemeClr val="tx1"/>
                </a:solidFill>
                <a:latin typeface="+mn-lt"/>
                <a:ea typeface="+mn-ea"/>
                <a:cs typeface="+mn-cs"/>
              </a:defRPr>
            </a:lvl3pPr>
            <a:lvl4pPr marL="7210638" algn="l" defTabSz="2403546" rtl="0" eaLnBrk="1" latinLnBrk="0" hangingPunct="1">
              <a:defRPr sz="9500" kern="1200">
                <a:solidFill>
                  <a:schemeClr val="tx1"/>
                </a:solidFill>
                <a:latin typeface="+mn-lt"/>
                <a:ea typeface="+mn-ea"/>
                <a:cs typeface="+mn-cs"/>
              </a:defRPr>
            </a:lvl4pPr>
            <a:lvl5pPr marL="9614184" algn="l" defTabSz="2403546" rtl="0" eaLnBrk="1" latinLnBrk="0" hangingPunct="1">
              <a:defRPr sz="9500" kern="1200">
                <a:solidFill>
                  <a:schemeClr val="tx1"/>
                </a:solidFill>
                <a:latin typeface="+mn-lt"/>
                <a:ea typeface="+mn-ea"/>
                <a:cs typeface="+mn-cs"/>
              </a:defRPr>
            </a:lvl5pPr>
            <a:lvl6pPr marL="12017731" algn="l" defTabSz="2403546" rtl="0" eaLnBrk="1" latinLnBrk="0" hangingPunct="1">
              <a:defRPr sz="9500" kern="1200">
                <a:solidFill>
                  <a:schemeClr val="tx1"/>
                </a:solidFill>
                <a:latin typeface="+mn-lt"/>
                <a:ea typeface="+mn-ea"/>
                <a:cs typeface="+mn-cs"/>
              </a:defRPr>
            </a:lvl6pPr>
            <a:lvl7pPr marL="14421277" algn="l" defTabSz="2403546" rtl="0" eaLnBrk="1" latinLnBrk="0" hangingPunct="1">
              <a:defRPr sz="9500" kern="1200">
                <a:solidFill>
                  <a:schemeClr val="tx1"/>
                </a:solidFill>
                <a:latin typeface="+mn-lt"/>
                <a:ea typeface="+mn-ea"/>
                <a:cs typeface="+mn-cs"/>
              </a:defRPr>
            </a:lvl7pPr>
            <a:lvl8pPr marL="16824823" algn="l" defTabSz="2403546" rtl="0" eaLnBrk="1" latinLnBrk="0" hangingPunct="1">
              <a:defRPr sz="9500" kern="1200">
                <a:solidFill>
                  <a:schemeClr val="tx1"/>
                </a:solidFill>
                <a:latin typeface="+mn-lt"/>
                <a:ea typeface="+mn-ea"/>
                <a:cs typeface="+mn-cs"/>
              </a:defRPr>
            </a:lvl8pPr>
            <a:lvl9pPr marL="19228369" algn="l" defTabSz="2403546" rtl="0" eaLnBrk="1" latinLnBrk="0" hangingPunct="1">
              <a:defRPr sz="9500" kern="1200">
                <a:solidFill>
                  <a:schemeClr val="tx1"/>
                </a:solidFill>
                <a:latin typeface="+mn-lt"/>
                <a:ea typeface="+mn-ea"/>
                <a:cs typeface="+mn-cs"/>
              </a:defRPr>
            </a:lvl9pPr>
          </a:lstStyle>
          <a:p>
            <a:pPr algn="ctr"/>
            <a:r>
              <a:rPr lang="en-US" sz="4800" dirty="0">
                <a:solidFill>
                  <a:srgbClr val="FFFFFF"/>
                </a:solidFill>
                <a:latin typeface="Arial" charset="0"/>
                <a:ea typeface="Arial" charset="0"/>
                <a:cs typeface="Arial" charset="0"/>
              </a:rPr>
              <a:t>Alexander Shen, Brian Zhou, Hayley Chu</a:t>
            </a:r>
          </a:p>
        </p:txBody>
      </p:sp>
      <p:sp>
        <p:nvSpPr>
          <p:cNvPr id="9" name="TextBox 8"/>
          <p:cNvSpPr txBox="1"/>
          <p:nvPr/>
        </p:nvSpPr>
        <p:spPr>
          <a:xfrm>
            <a:off x="-84399" y="4384438"/>
            <a:ext cx="43891200" cy="692497"/>
          </a:xfrm>
          <a:prstGeom prst="rect">
            <a:avLst/>
          </a:prstGeom>
          <a:noFill/>
        </p:spPr>
        <p:txBody>
          <a:bodyPr wrap="square" rtlCol="0">
            <a:spAutoFit/>
          </a:bodyPr>
          <a:lstStyle/>
          <a:p>
            <a:pPr algn="ctr"/>
            <a:r>
              <a:rPr lang="en-US" sz="3900" dirty="0">
                <a:solidFill>
                  <a:srgbClr val="FFFFFF"/>
                </a:solidFill>
                <a:latin typeface="Arial" charset="0"/>
                <a:ea typeface="Arial" charset="0"/>
                <a:cs typeface="Arial" charset="0"/>
              </a:rPr>
              <a:t>Johns Hopkins University | Department of Electrical and Computer Engineering | Baltimore, MD</a:t>
            </a:r>
          </a:p>
        </p:txBody>
      </p:sp>
      <p:sp>
        <p:nvSpPr>
          <p:cNvPr id="25" name="Text Placeholder 9"/>
          <p:cNvSpPr>
            <a:spLocks noGrp="1"/>
          </p:cNvSpPr>
          <p:nvPr/>
        </p:nvSpPr>
        <p:spPr>
          <a:xfrm>
            <a:off x="566058" y="19097018"/>
            <a:ext cx="12159297" cy="1516446"/>
          </a:xfrm>
          <a:prstGeom prst="rect">
            <a:avLst/>
          </a:prstGeom>
        </p:spPr>
        <p:txBody>
          <a:bodyPr wrap="square" lIns="130622" tIns="130622" rIns="130622" bIns="130622">
            <a:spAutoFit/>
          </a:bodyPr>
          <a:lstStyle>
            <a:lvl1pPr marL="0" indent="0" algn="l" defTabSz="2507943" rtl="0" eaLnBrk="1" latinLnBrk="0" hangingPunct="1">
              <a:spcBef>
                <a:spcPct val="20000"/>
              </a:spcBef>
              <a:buFont typeface="Arial" pitchFamily="34" charset="0"/>
              <a:buNone/>
              <a:defRPr sz="1400" kern="1200">
                <a:solidFill>
                  <a:schemeClr val="tx1"/>
                </a:solidFill>
                <a:latin typeface="Trebuchet MS" pitchFamily="34" charset="0"/>
                <a:ea typeface="+mn-ea"/>
                <a:cs typeface="+mn-cs"/>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endParaRPr lang="en-US" sz="3700" dirty="0">
              <a:latin typeface="Arial" charset="0"/>
              <a:ea typeface="Arial" charset="0"/>
              <a:cs typeface="Arial" charset="0"/>
            </a:endParaRPr>
          </a:p>
          <a:p>
            <a:endParaRPr lang="en-US" sz="3700" kern="1200" dirty="0">
              <a:latin typeface="Arial" charset="0"/>
              <a:ea typeface="Arial" charset="0"/>
              <a:cs typeface="Arial" charset="0"/>
            </a:endParaRPr>
          </a:p>
        </p:txBody>
      </p:sp>
      <p:pic>
        <p:nvPicPr>
          <p:cNvPr id="33" name="Picture 32" descr="whiting.logo.large.horizontal.whit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7591"/>
            <a:ext cx="8083919" cy="3460675"/>
          </a:xfrm>
          <a:prstGeom prst="rect">
            <a:avLst/>
          </a:prstGeom>
        </p:spPr>
      </p:pic>
      <p:sp>
        <p:nvSpPr>
          <p:cNvPr id="35" name="TextBox 34">
            <a:extLst>
              <a:ext uri="{FF2B5EF4-FFF2-40B4-BE49-F238E27FC236}">
                <a16:creationId xmlns:a16="http://schemas.microsoft.com/office/drawing/2014/main" id="{5146CFEA-D479-15E3-3EC3-64D204AB2A67}"/>
              </a:ext>
            </a:extLst>
          </p:cNvPr>
          <p:cNvSpPr txBox="1"/>
          <p:nvPr/>
        </p:nvSpPr>
        <p:spPr>
          <a:xfrm>
            <a:off x="1385100" y="15099198"/>
            <a:ext cx="8543147" cy="1015663"/>
          </a:xfrm>
          <a:prstGeom prst="rect">
            <a:avLst/>
          </a:prstGeom>
          <a:noFill/>
        </p:spPr>
        <p:txBody>
          <a:bodyPr wrap="square" rtlCol="0">
            <a:spAutoFit/>
          </a:bodyPr>
          <a:lstStyle/>
          <a:p>
            <a:endParaRPr lang="en-US" sz="6000" dirty="0"/>
          </a:p>
        </p:txBody>
      </p:sp>
      <p:grpSp>
        <p:nvGrpSpPr>
          <p:cNvPr id="17" name="Group 16">
            <a:extLst>
              <a:ext uri="{FF2B5EF4-FFF2-40B4-BE49-F238E27FC236}">
                <a16:creationId xmlns:a16="http://schemas.microsoft.com/office/drawing/2014/main" id="{05179DC9-EBDA-5609-27F2-54559DFAD34F}"/>
              </a:ext>
            </a:extLst>
          </p:cNvPr>
          <p:cNvGrpSpPr/>
          <p:nvPr/>
        </p:nvGrpSpPr>
        <p:grpSpPr>
          <a:xfrm>
            <a:off x="28984241" y="7524806"/>
            <a:ext cx="14340902" cy="20671919"/>
            <a:chOff x="28984241" y="7060322"/>
            <a:chExt cx="14340902" cy="20671919"/>
          </a:xfrm>
        </p:grpSpPr>
        <p:sp>
          <p:nvSpPr>
            <p:cNvPr id="26" name="Rounded Rectangle 25">
              <a:extLst>
                <a:ext uri="{FF2B5EF4-FFF2-40B4-BE49-F238E27FC236}">
                  <a16:creationId xmlns:a16="http://schemas.microsoft.com/office/drawing/2014/main" id="{069F4734-6AF3-8EFA-66D0-21D2D27CE071}"/>
                </a:ext>
              </a:extLst>
            </p:cNvPr>
            <p:cNvSpPr/>
            <p:nvPr/>
          </p:nvSpPr>
          <p:spPr>
            <a:xfrm>
              <a:off x="28984241" y="7060322"/>
              <a:ext cx="14340902" cy="2067191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dirty="0">
                <a:solidFill>
                  <a:schemeClr val="tx1"/>
                </a:solidFill>
              </a:endParaRP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B42FD3B0-187F-63CA-214C-4E96059C8785}"/>
                    </a:ext>
                  </a:extLst>
                </p:cNvPr>
                <p:cNvSpPr txBox="1"/>
                <p:nvPr/>
              </p:nvSpPr>
              <p:spPr>
                <a:xfrm>
                  <a:off x="29375177" y="8035353"/>
                  <a:ext cx="13559030" cy="18721856"/>
                </a:xfrm>
                <a:prstGeom prst="rect">
                  <a:avLst/>
                </a:prstGeom>
                <a:noFill/>
              </p:spPr>
              <p:txBody>
                <a:bodyPr wrap="square" rtlCol="0">
                  <a:spAutoFit/>
                </a:bodyPr>
                <a:lstStyle/>
                <a:p>
                  <a:r>
                    <a:rPr lang="en-US" sz="7000" dirty="0"/>
                    <a:t>Suppose target array framerate is </a:t>
                  </a:r>
                  <a14:m>
                    <m:oMath xmlns:m="http://schemas.openxmlformats.org/officeDocument/2006/math">
                      <m:r>
                        <a:rPr lang="en-US" sz="7000" i="1" dirty="0" smtClean="0">
                          <a:latin typeface="Cambria Math" panose="02040503050406030204" pitchFamily="18" charset="0"/>
                        </a:rPr>
                        <m:t>30 </m:t>
                      </m:r>
                      <m:r>
                        <m:rPr>
                          <m:sty m:val="p"/>
                        </m:rPr>
                        <a:rPr lang="en-US" sz="7000" i="0" dirty="0" smtClean="0">
                          <a:latin typeface="Cambria Math" panose="02040503050406030204" pitchFamily="18" charset="0"/>
                        </a:rPr>
                        <m:t>Hz</m:t>
                      </m:r>
                    </m:oMath>
                  </a14:m>
                  <a:r>
                    <a:rPr lang="en-US" sz="7000" dirty="0"/>
                    <a:t>, the time to sample each pixel is about </a:t>
                  </a:r>
                  <a:endParaRPr lang="en-US" sz="7000" b="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f>
                          <m:fPr>
                            <m:ctrlPr>
                              <a:rPr lang="en-US" sz="5400" b="0" i="1" smtClean="0">
                                <a:latin typeface="Cambria Math" panose="02040503050406030204" pitchFamily="18" charset="0"/>
                              </a:rPr>
                            </m:ctrlPr>
                          </m:fPr>
                          <m:num>
                            <m:r>
                              <a:rPr lang="en-US" sz="5400" b="0" i="1" smtClean="0">
                                <a:latin typeface="Cambria Math" panose="02040503050406030204" pitchFamily="18" charset="0"/>
                              </a:rPr>
                              <m:t>1</m:t>
                            </m:r>
                          </m:num>
                          <m:den>
                            <m:r>
                              <a:rPr lang="en-US" sz="5400" b="0" i="1" smtClean="0">
                                <a:latin typeface="Cambria Math" panose="02040503050406030204" pitchFamily="18" charset="0"/>
                              </a:rPr>
                              <m:t>30 </m:t>
                            </m:r>
                            <m:r>
                              <m:rPr>
                                <m:sty m:val="p"/>
                              </m:rPr>
                              <a:rPr lang="en-US" sz="5400" b="0" i="0" smtClean="0">
                                <a:latin typeface="Cambria Math" panose="02040503050406030204" pitchFamily="18" charset="0"/>
                              </a:rPr>
                              <m:t>Hz</m:t>
                            </m:r>
                          </m:den>
                        </m:f>
                        <m:r>
                          <a:rPr lang="en-US" sz="5400" b="0" i="1" smtClean="0">
                            <a:latin typeface="Cambria Math" panose="02040503050406030204" pitchFamily="18" charset="0"/>
                          </a:rPr>
                          <m:t>×</m:t>
                        </m:r>
                        <m:f>
                          <m:fPr>
                            <m:ctrlPr>
                              <a:rPr lang="en-US" sz="5400" b="0" i="1" smtClean="0">
                                <a:latin typeface="Cambria Math" panose="02040503050406030204" pitchFamily="18" charset="0"/>
                              </a:rPr>
                            </m:ctrlPr>
                          </m:fPr>
                          <m:num>
                            <m:r>
                              <a:rPr lang="en-US" sz="5400" b="0" i="1" smtClean="0">
                                <a:latin typeface="Cambria Math" panose="02040503050406030204" pitchFamily="18" charset="0"/>
                              </a:rPr>
                              <m:t>1</m:t>
                            </m:r>
                          </m:num>
                          <m:den>
                            <m:f>
                              <m:fPr>
                                <m:ctrlPr>
                                  <a:rPr lang="en-US" sz="5400" i="1">
                                    <a:latin typeface="Cambria Math" panose="02040503050406030204" pitchFamily="18" charset="0"/>
                                  </a:rPr>
                                </m:ctrlPr>
                              </m:fPr>
                              <m:num>
                                <m:sSup>
                                  <m:sSupPr>
                                    <m:ctrlPr>
                                      <a:rPr lang="en-US" sz="5400" b="0" i="1" smtClean="0">
                                        <a:latin typeface="Cambria Math" panose="02040503050406030204" pitchFamily="18" charset="0"/>
                                      </a:rPr>
                                    </m:ctrlPr>
                                  </m:sSupPr>
                                  <m:e>
                                    <m:r>
                                      <a:rPr lang="en-US" sz="5400" i="1">
                                        <a:latin typeface="Cambria Math" panose="02040503050406030204" pitchFamily="18" charset="0"/>
                                      </a:rPr>
                                      <m:t>2.5</m:t>
                                    </m:r>
                                  </m:e>
                                  <m:sup>
                                    <m:r>
                                      <a:rPr lang="en-US" sz="5400" b="0" i="1" smtClean="0">
                                        <a:latin typeface="Cambria Math" panose="02040503050406030204" pitchFamily="18" charset="0"/>
                                      </a:rPr>
                                      <m:t>2</m:t>
                                    </m:r>
                                  </m:sup>
                                </m:sSup>
                                <m:r>
                                  <a:rPr lang="en-US" sz="5400" i="1">
                                    <a:latin typeface="Cambria Math" panose="02040503050406030204" pitchFamily="18" charset="0"/>
                                  </a:rPr>
                                  <m:t> </m:t>
                                </m:r>
                                <m:sSup>
                                  <m:sSupPr>
                                    <m:ctrlPr>
                                      <a:rPr lang="en-US" sz="5400" i="1">
                                        <a:latin typeface="Cambria Math" panose="02040503050406030204" pitchFamily="18" charset="0"/>
                                      </a:rPr>
                                    </m:ctrlPr>
                                  </m:sSupPr>
                                  <m:e>
                                    <m:r>
                                      <m:rPr>
                                        <m:sty m:val="p"/>
                                      </m:rPr>
                                      <a:rPr lang="en-US" sz="5400">
                                        <a:latin typeface="Cambria Math" panose="02040503050406030204" pitchFamily="18" charset="0"/>
                                      </a:rPr>
                                      <m:t>mm</m:t>
                                    </m:r>
                                  </m:e>
                                  <m:sup>
                                    <m:r>
                                      <a:rPr lang="en-US" sz="5400">
                                        <a:latin typeface="Cambria Math" panose="02040503050406030204" pitchFamily="18" charset="0"/>
                                      </a:rPr>
                                      <m:t>2</m:t>
                                    </m:r>
                                  </m:sup>
                                </m:sSup>
                              </m:num>
                              <m:den>
                                <m:sSup>
                                  <m:sSupPr>
                                    <m:ctrlPr>
                                      <a:rPr lang="en-US" sz="5400" b="0" i="1" smtClean="0">
                                        <a:latin typeface="Cambria Math" panose="02040503050406030204" pitchFamily="18" charset="0"/>
                                      </a:rPr>
                                    </m:ctrlPr>
                                  </m:sSupPr>
                                  <m:e>
                                    <m:r>
                                      <a:rPr lang="en-US" sz="5400" i="1">
                                        <a:latin typeface="Cambria Math" panose="02040503050406030204" pitchFamily="18" charset="0"/>
                                      </a:rPr>
                                      <m:t>10</m:t>
                                    </m:r>
                                  </m:e>
                                  <m:sup>
                                    <m:r>
                                      <a:rPr lang="en-US" sz="5400" b="0" i="1" smtClean="0">
                                        <a:latin typeface="Cambria Math" panose="02040503050406030204" pitchFamily="18" charset="0"/>
                                      </a:rPr>
                                      <m:t>2</m:t>
                                    </m:r>
                                  </m:sup>
                                </m:sSup>
                                <m:r>
                                  <a:rPr lang="en-US" sz="5400" i="1">
                                    <a:latin typeface="Cambria Math" panose="02040503050406030204" pitchFamily="18" charset="0"/>
                                  </a:rPr>
                                  <m:t> </m:t>
                                </m:r>
                                <m:sSup>
                                  <m:sSupPr>
                                    <m:ctrlPr>
                                      <a:rPr lang="en-US" sz="5400" i="1">
                                        <a:latin typeface="Cambria Math" panose="02040503050406030204" pitchFamily="18" charset="0"/>
                                      </a:rPr>
                                    </m:ctrlPr>
                                  </m:sSupPr>
                                  <m:e>
                                    <m:r>
                                      <m:rPr>
                                        <m:sty m:val="p"/>
                                      </m:rPr>
                                      <a:rPr lang="en-US" sz="5400">
                                        <a:latin typeface="Cambria Math" panose="02040503050406030204" pitchFamily="18" charset="0"/>
                                      </a:rPr>
                                      <m:t>μ</m:t>
                                    </m:r>
                                    <m:r>
                                      <m:rPr>
                                        <m:sty m:val="p"/>
                                      </m:rPr>
                                      <a:rPr lang="en-US" sz="5400">
                                        <a:latin typeface="Cambria Math" panose="02040503050406030204" pitchFamily="18" charset="0"/>
                                      </a:rPr>
                                      <m:t>m</m:t>
                                    </m:r>
                                  </m:e>
                                  <m:sup>
                                    <m:r>
                                      <a:rPr lang="en-US" sz="5400">
                                        <a:latin typeface="Cambria Math" panose="02040503050406030204" pitchFamily="18" charset="0"/>
                                      </a:rPr>
                                      <m:t>2</m:t>
                                    </m:r>
                                  </m:sup>
                                </m:sSup>
                              </m:den>
                            </m:f>
                          </m:den>
                        </m:f>
                        <m:r>
                          <a:rPr lang="en-US" sz="5400" b="0" i="1" smtClean="0">
                            <a:latin typeface="Cambria Math" panose="02040503050406030204" pitchFamily="18" charset="0"/>
                          </a:rPr>
                          <m:t>=</m:t>
                        </m:r>
                        <m:r>
                          <a:rPr lang="en-US" sz="5400" b="0" i="1" smtClean="0">
                            <a:latin typeface="Cambria Math" panose="02040503050406030204" pitchFamily="18" charset="0"/>
                          </a:rPr>
                          <m:t>5</m:t>
                        </m:r>
                        <m:r>
                          <a:rPr lang="en-US" sz="5400" b="0" i="1" smtClean="0">
                            <a:latin typeface="Cambria Math" panose="02040503050406030204" pitchFamily="18" charset="0"/>
                          </a:rPr>
                          <m:t>33.33 </m:t>
                        </m:r>
                        <m:r>
                          <m:rPr>
                            <m:sty m:val="p"/>
                          </m:rPr>
                          <a:rPr lang="en-US" sz="5400" b="0" i="0" smtClean="0">
                            <a:latin typeface="Cambria Math" panose="02040503050406030204" pitchFamily="18" charset="0"/>
                          </a:rPr>
                          <m:t>n</m:t>
                        </m:r>
                        <m:r>
                          <m:rPr>
                            <m:sty m:val="p"/>
                          </m:rPr>
                          <a:rPr lang="en-US" sz="5400" b="0" i="0" smtClean="0">
                            <a:latin typeface="Cambria Math" panose="02040503050406030204" pitchFamily="18" charset="0"/>
                          </a:rPr>
                          <m:t>s</m:t>
                        </m:r>
                      </m:oMath>
                    </m:oMathPara>
                  </a14:m>
                  <a:endParaRPr lang="en-US" sz="5400" b="0" dirty="0"/>
                </a:p>
                <a:p>
                  <a:r>
                    <a:rPr lang="en-US" sz="7000" dirty="0"/>
                    <a:t>thus, input pulse width and clock period is chosen to be </a:t>
                  </a:r>
                  <a14:m>
                    <m:oMath xmlns:m="http://schemas.openxmlformats.org/officeDocument/2006/math">
                      <m:r>
                        <a:rPr lang="en-US" sz="7000" i="1">
                          <a:latin typeface="Cambria Math" panose="02040503050406030204" pitchFamily="18" charset="0"/>
                        </a:rPr>
                        <m:t>5</m:t>
                      </m:r>
                      <m:r>
                        <a:rPr lang="en-US" sz="7000" b="0" i="1" smtClean="0">
                          <a:latin typeface="Cambria Math" panose="02040503050406030204" pitchFamily="18" charset="0"/>
                        </a:rPr>
                        <m:t>00 </m:t>
                      </m:r>
                      <m:r>
                        <m:rPr>
                          <m:sty m:val="p"/>
                        </m:rPr>
                        <a:rPr lang="en-US" sz="7000" b="0" i="0" smtClean="0">
                          <a:latin typeface="Cambria Math" panose="02040503050406030204" pitchFamily="18" charset="0"/>
                        </a:rPr>
                        <m:t>n</m:t>
                      </m:r>
                      <m:r>
                        <m:rPr>
                          <m:sty m:val="p"/>
                        </m:rPr>
                        <a:rPr lang="en-US" sz="7000" b="0" i="0" smtClean="0">
                          <a:latin typeface="Cambria Math" panose="02040503050406030204" pitchFamily="18" charset="0"/>
                        </a:rPr>
                        <m:t>s</m:t>
                      </m:r>
                      <m:r>
                        <a:rPr lang="en-US" sz="7000" b="0" i="0" smtClean="0">
                          <a:latin typeface="Cambria Math" panose="02040503050406030204" pitchFamily="18" charset="0"/>
                        </a:rPr>
                        <m:t>.</m:t>
                      </m:r>
                    </m:oMath>
                  </a14:m>
                  <a:endParaRPr lang="en-US" sz="7000" dirty="0"/>
                </a:p>
                <a:p>
                  <a:r>
                    <a:rPr lang="en-US" sz="7000" dirty="0"/>
                    <a:t>Input period is chosen as and </a:t>
                  </a:r>
                  <a14:m>
                    <m:oMath xmlns:m="http://schemas.openxmlformats.org/officeDocument/2006/math">
                      <m:r>
                        <a:rPr lang="en-US" sz="7000" b="0" i="1" smtClean="0">
                          <a:latin typeface="Cambria Math" panose="02040503050406030204" pitchFamily="18" charset="0"/>
                        </a:rPr>
                        <m:t>4×500 </m:t>
                      </m:r>
                      <m:r>
                        <m:rPr>
                          <m:sty m:val="p"/>
                        </m:rPr>
                        <a:rPr lang="en-US" sz="7000" b="0" i="0" smtClean="0">
                          <a:latin typeface="Cambria Math" panose="02040503050406030204" pitchFamily="18" charset="0"/>
                        </a:rPr>
                        <m:t>ns</m:t>
                      </m:r>
                    </m:oMath>
                  </a14:m>
                  <a:r>
                    <a:rPr lang="en-US" sz="7000" dirty="0"/>
                    <a:t> as there are </a:t>
                  </a:r>
                  <a14:m>
                    <m:oMath xmlns:m="http://schemas.openxmlformats.org/officeDocument/2006/math">
                      <m:r>
                        <a:rPr lang="en-US" sz="7000" i="1" dirty="0" smtClean="0">
                          <a:latin typeface="Cambria Math" panose="02040503050406030204" pitchFamily="18" charset="0"/>
                        </a:rPr>
                        <m:t>4</m:t>
                      </m:r>
                    </m:oMath>
                  </a14:m>
                  <a:r>
                    <a:rPr lang="en-US" sz="7000" dirty="0"/>
                    <a:t> latches.</a:t>
                  </a:r>
                </a:p>
                <a:p>
                  <a:endParaRPr lang="en-US" altLang="zh-CN" sz="7000" dirty="0"/>
                </a:p>
                <a:p>
                  <a:r>
                    <a:rPr lang="en-US" sz="7000" dirty="0"/>
                    <a:t>The waveforms seem slightly more sensitive to clock edge fluctuations but has sharper edges as extra capacitor at the end is removed. </a:t>
                  </a:r>
                  <a:br>
                    <a:rPr lang="en-US" sz="7000" dirty="0"/>
                  </a:br>
                  <a:br>
                    <a:rPr lang="en-US" sz="7000" dirty="0"/>
                  </a:br>
                  <a:r>
                    <a:rPr lang="en-US" sz="7000" dirty="0"/>
                    <a:t>The simulation shows very robust shift register behavior.</a:t>
                  </a:r>
                </a:p>
              </p:txBody>
            </p:sp>
          </mc:Choice>
          <mc:Fallback>
            <p:sp>
              <p:nvSpPr>
                <p:cNvPr id="22" name="TextBox 21">
                  <a:extLst>
                    <a:ext uri="{FF2B5EF4-FFF2-40B4-BE49-F238E27FC236}">
                      <a16:creationId xmlns:a16="http://schemas.microsoft.com/office/drawing/2014/main" id="{B42FD3B0-187F-63CA-214C-4E96059C8785}"/>
                    </a:ext>
                  </a:extLst>
                </p:cNvPr>
                <p:cNvSpPr txBox="1">
                  <a:spLocks noRot="1" noChangeAspect="1" noMove="1" noResize="1" noEditPoints="1" noAdjustHandles="1" noChangeArrowheads="1" noChangeShapeType="1" noTextEdit="1"/>
                </p:cNvSpPr>
                <p:nvPr/>
              </p:nvSpPr>
              <p:spPr>
                <a:xfrm>
                  <a:off x="29375177" y="8035353"/>
                  <a:ext cx="13559030" cy="18721856"/>
                </a:xfrm>
                <a:prstGeom prst="rect">
                  <a:avLst/>
                </a:prstGeom>
                <a:blipFill>
                  <a:blip r:embed="rId3"/>
                  <a:stretch>
                    <a:fillRect l="-3282" t="-1172" r="-3777" b="-1628"/>
                  </a:stretch>
                </a:blipFill>
              </p:spPr>
              <p:txBody>
                <a:bodyPr/>
                <a:lstStyle/>
                <a:p>
                  <a:r>
                    <a:rPr lang="en-US">
                      <a:noFill/>
                    </a:rPr>
                    <a:t> </a:t>
                  </a:r>
                </a:p>
              </p:txBody>
            </p:sp>
          </mc:Fallback>
        </mc:AlternateContent>
      </p:grpSp>
      <p:grpSp>
        <p:nvGrpSpPr>
          <p:cNvPr id="11" name="Group 10">
            <a:extLst>
              <a:ext uri="{FF2B5EF4-FFF2-40B4-BE49-F238E27FC236}">
                <a16:creationId xmlns:a16="http://schemas.microsoft.com/office/drawing/2014/main" id="{3C9CA465-8678-41CB-7A97-36137E3E4B1D}"/>
              </a:ext>
            </a:extLst>
          </p:cNvPr>
          <p:cNvGrpSpPr/>
          <p:nvPr/>
        </p:nvGrpSpPr>
        <p:grpSpPr>
          <a:xfrm>
            <a:off x="29864288" y="29517654"/>
            <a:ext cx="12580809" cy="2830432"/>
            <a:chOff x="31117751" y="29924175"/>
            <a:chExt cx="12580809" cy="2830432"/>
          </a:xfrm>
        </p:grpSpPr>
        <p:sp>
          <p:nvSpPr>
            <p:cNvPr id="12" name="Rounded Rectangle 60">
              <a:extLst>
                <a:ext uri="{FF2B5EF4-FFF2-40B4-BE49-F238E27FC236}">
                  <a16:creationId xmlns:a16="http://schemas.microsoft.com/office/drawing/2014/main" id="{8D01EA55-0CFA-54F2-F56D-DF120B4B4A15}"/>
                </a:ext>
              </a:extLst>
            </p:cNvPr>
            <p:cNvSpPr/>
            <p:nvPr/>
          </p:nvSpPr>
          <p:spPr>
            <a:xfrm>
              <a:off x="31117751" y="30056858"/>
              <a:ext cx="12580809" cy="701427"/>
            </a:xfrm>
            <a:prstGeom prst="roundRect">
              <a:avLst/>
            </a:prstGeom>
            <a:solidFill>
              <a:srgbClr val="002D7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E066405-A496-6CBA-69F3-88B8C14F42B5}"/>
                </a:ext>
              </a:extLst>
            </p:cNvPr>
            <p:cNvSpPr txBox="1"/>
            <p:nvPr/>
          </p:nvSpPr>
          <p:spPr>
            <a:xfrm>
              <a:off x="34943562" y="29924175"/>
              <a:ext cx="4929186" cy="1631216"/>
            </a:xfrm>
            <a:prstGeom prst="rect">
              <a:avLst/>
            </a:prstGeom>
            <a:noFill/>
          </p:spPr>
          <p:txBody>
            <a:bodyPr wrap="square" rtlCol="0">
              <a:spAutoFit/>
            </a:bodyPr>
            <a:lstStyle/>
            <a:p>
              <a:pPr algn="ctr"/>
              <a:r>
                <a:rPr lang="en-US" sz="5000" dirty="0">
                  <a:solidFill>
                    <a:schemeClr val="bg1"/>
                  </a:solidFill>
                  <a:latin typeface="Arial" charset="0"/>
                  <a:ea typeface="Arial" charset="0"/>
                  <a:cs typeface="Arial" charset="0"/>
                </a:rPr>
                <a:t>Contributions</a:t>
              </a:r>
            </a:p>
            <a:p>
              <a:endParaRPr lang="en-US" sz="5000" dirty="0">
                <a:solidFill>
                  <a:schemeClr val="bg1"/>
                </a:solidFill>
                <a:latin typeface="Arial" charset="0"/>
                <a:ea typeface="Arial" charset="0"/>
                <a:cs typeface="Arial" charset="0"/>
              </a:endParaRPr>
            </a:p>
          </p:txBody>
        </p:sp>
        <p:sp>
          <p:nvSpPr>
            <p:cNvPr id="15" name="Rounded Rectangle 23">
              <a:extLst>
                <a:ext uri="{FF2B5EF4-FFF2-40B4-BE49-F238E27FC236}">
                  <a16:creationId xmlns:a16="http://schemas.microsoft.com/office/drawing/2014/main" id="{FFDF3455-73FA-D1CC-B20C-762DFCABE21F}"/>
                </a:ext>
              </a:extLst>
            </p:cNvPr>
            <p:cNvSpPr/>
            <p:nvPr/>
          </p:nvSpPr>
          <p:spPr>
            <a:xfrm>
              <a:off x="31200300" y="31153280"/>
              <a:ext cx="12415710" cy="1601327"/>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dirty="0"/>
            </a:p>
          </p:txBody>
        </p:sp>
        <p:sp>
          <p:nvSpPr>
            <p:cNvPr id="16" name="TextBox 15">
              <a:extLst>
                <a:ext uri="{FF2B5EF4-FFF2-40B4-BE49-F238E27FC236}">
                  <a16:creationId xmlns:a16="http://schemas.microsoft.com/office/drawing/2014/main" id="{AD290512-D8B4-19EF-BEB7-F5180BE8EF58}"/>
                </a:ext>
              </a:extLst>
            </p:cNvPr>
            <p:cNvSpPr txBox="1"/>
            <p:nvPr/>
          </p:nvSpPr>
          <p:spPr>
            <a:xfrm>
              <a:off x="31200300" y="31488307"/>
              <a:ext cx="12415710" cy="1015663"/>
            </a:xfrm>
            <a:prstGeom prst="rect">
              <a:avLst/>
            </a:prstGeom>
            <a:noFill/>
          </p:spPr>
          <p:txBody>
            <a:bodyPr wrap="square" rtlCol="0">
              <a:spAutoFit/>
            </a:bodyPr>
            <a:lstStyle/>
            <a:p>
              <a:pPr algn="ctr"/>
              <a:r>
                <a:rPr lang="en-US" sz="6000" dirty="0"/>
                <a:t>Brian Zhou</a:t>
              </a:r>
            </a:p>
          </p:txBody>
        </p:sp>
      </p:grpSp>
      <p:pic>
        <p:nvPicPr>
          <p:cNvPr id="21" name="Picture 20">
            <a:extLst>
              <a:ext uri="{FF2B5EF4-FFF2-40B4-BE49-F238E27FC236}">
                <a16:creationId xmlns:a16="http://schemas.microsoft.com/office/drawing/2014/main" id="{6AFC20CC-F5DF-8080-52D6-3D998D8102A7}"/>
              </a:ext>
            </a:extLst>
          </p:cNvPr>
          <p:cNvPicPr>
            <a:picLocks noChangeAspect="1"/>
          </p:cNvPicPr>
          <p:nvPr/>
        </p:nvPicPr>
        <p:blipFill>
          <a:blip r:embed="rId4"/>
          <a:stretch>
            <a:fillRect/>
          </a:stretch>
        </p:blipFill>
        <p:spPr>
          <a:xfrm>
            <a:off x="566057" y="6951689"/>
            <a:ext cx="27483360" cy="11018386"/>
          </a:xfrm>
          <a:prstGeom prst="rect">
            <a:avLst/>
          </a:prstGeom>
        </p:spPr>
      </p:pic>
      <p:pic>
        <p:nvPicPr>
          <p:cNvPr id="27" name="Picture 26">
            <a:extLst>
              <a:ext uri="{FF2B5EF4-FFF2-40B4-BE49-F238E27FC236}">
                <a16:creationId xmlns:a16="http://schemas.microsoft.com/office/drawing/2014/main" id="{47FF73F1-768C-7C58-1DE6-CE92FFD1D174}"/>
              </a:ext>
            </a:extLst>
          </p:cNvPr>
          <p:cNvPicPr>
            <a:picLocks noChangeAspect="1"/>
          </p:cNvPicPr>
          <p:nvPr/>
        </p:nvPicPr>
        <p:blipFill>
          <a:blip r:embed="rId5"/>
          <a:stretch>
            <a:fillRect/>
          </a:stretch>
        </p:blipFill>
        <p:spPr>
          <a:xfrm>
            <a:off x="566057" y="18717886"/>
            <a:ext cx="27483360" cy="13475330"/>
          </a:xfrm>
          <a:prstGeom prst="rect">
            <a:avLst/>
          </a:prstGeom>
        </p:spPr>
      </p:pic>
    </p:spTree>
    <p:extLst>
      <p:ext uri="{BB962C8B-B14F-4D97-AF65-F5344CB8AC3E}">
        <p14:creationId xmlns:p14="http://schemas.microsoft.com/office/powerpoint/2010/main" val="175831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alpha val="19810"/>
          </a:schemeClr>
        </a:solidFill>
        <a:effectLst/>
      </p:bgPr>
    </p:bg>
    <p:spTree>
      <p:nvGrpSpPr>
        <p:cNvPr id="1" name=""/>
        <p:cNvGrpSpPr/>
        <p:nvPr/>
      </p:nvGrpSpPr>
      <p:grpSpPr>
        <a:xfrm>
          <a:off x="0" y="0"/>
          <a:ext cx="0" cy="0"/>
          <a:chOff x="0" y="0"/>
          <a:chExt cx="0" cy="0"/>
        </a:xfrm>
      </p:grpSpPr>
      <p:sp>
        <p:nvSpPr>
          <p:cNvPr id="61" name="Rounded Rectangle 60">
            <a:extLst>
              <a:ext uri="{FF2B5EF4-FFF2-40B4-BE49-F238E27FC236}">
                <a16:creationId xmlns:a16="http://schemas.microsoft.com/office/drawing/2014/main" id="{AF31EED3-F2C3-50DC-BEAF-F9351C493741}"/>
              </a:ext>
            </a:extLst>
          </p:cNvPr>
          <p:cNvSpPr/>
          <p:nvPr/>
        </p:nvSpPr>
        <p:spPr>
          <a:xfrm>
            <a:off x="31009509" y="30056858"/>
            <a:ext cx="12580809" cy="701427"/>
          </a:xfrm>
          <a:prstGeom prst="roundRect">
            <a:avLst/>
          </a:prstGeom>
          <a:solidFill>
            <a:srgbClr val="002D7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0" y="3"/>
            <a:ext cx="43891200" cy="6203875"/>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itle 1"/>
          <p:cNvSpPr txBox="1">
            <a:spLocks/>
          </p:cNvSpPr>
          <p:nvPr/>
        </p:nvSpPr>
        <p:spPr>
          <a:xfrm>
            <a:off x="6106886" y="1430093"/>
            <a:ext cx="31802950" cy="1446550"/>
          </a:xfrm>
          <a:prstGeom prst="rect">
            <a:avLst/>
          </a:prstGeom>
        </p:spPr>
        <p:txBody>
          <a:bodyPr wrap="square">
            <a:spAutoFit/>
          </a:bodyPr>
          <a:lstStyle>
            <a:lvl1pPr algn="ctr" defTabSz="2403546" rtl="0" eaLnBrk="1" latinLnBrk="0" hangingPunct="1">
              <a:spcBef>
                <a:spcPct val="0"/>
              </a:spcBef>
              <a:buNone/>
              <a:defRPr sz="23100" kern="1200">
                <a:solidFill>
                  <a:schemeClr val="tx1"/>
                </a:solidFill>
                <a:latin typeface="+mj-lt"/>
                <a:ea typeface="+mj-ea"/>
                <a:cs typeface="+mj-cs"/>
              </a:defRPr>
            </a:lvl1pPr>
          </a:lstStyle>
          <a:p>
            <a:r>
              <a:rPr lang="en-US" sz="8800" b="1" dirty="0">
                <a:solidFill>
                  <a:schemeClr val="bg1"/>
                </a:solidFill>
                <a:latin typeface="Arial" charset="0"/>
                <a:ea typeface="Arial" charset="0"/>
                <a:cs typeface="Arial" charset="0"/>
              </a:rPr>
              <a:t>Layout testing</a:t>
            </a:r>
          </a:p>
        </p:txBody>
      </p:sp>
      <p:sp>
        <p:nvSpPr>
          <p:cNvPr id="8" name="Text Placeholder 4"/>
          <p:cNvSpPr txBox="1">
            <a:spLocks/>
          </p:cNvSpPr>
          <p:nvPr/>
        </p:nvSpPr>
        <p:spPr>
          <a:xfrm>
            <a:off x="2757399" y="3017755"/>
            <a:ext cx="38376403" cy="1224068"/>
          </a:xfrm>
          <a:prstGeom prst="rect">
            <a:avLst/>
          </a:prstGeom>
        </p:spPr>
        <p:txBody>
          <a:bodyPr vert="horz" wrap="square" lIns="480709" tIns="240355" rIns="480709" bIns="240355" rtlCol="0" anchor="ctr">
            <a:spAutoFit/>
          </a:bodyPr>
          <a:lstStyle>
            <a:defPPr>
              <a:defRPr lang="en-US"/>
            </a:defPPr>
            <a:lvl1pPr marL="0" algn="r" defTabSz="2403546" rtl="0" eaLnBrk="1" latinLnBrk="0" hangingPunct="1">
              <a:defRPr sz="6300" kern="1200">
                <a:solidFill>
                  <a:schemeClr val="tx1">
                    <a:tint val="75000"/>
                  </a:schemeClr>
                </a:solidFill>
                <a:latin typeface="+mn-lt"/>
                <a:ea typeface="+mn-ea"/>
                <a:cs typeface="+mn-cs"/>
              </a:defRPr>
            </a:lvl1pPr>
            <a:lvl2pPr marL="2403546" algn="l" defTabSz="2403546" rtl="0" eaLnBrk="1" latinLnBrk="0" hangingPunct="1">
              <a:defRPr sz="9500" kern="1200">
                <a:solidFill>
                  <a:schemeClr val="tx1"/>
                </a:solidFill>
                <a:latin typeface="+mn-lt"/>
                <a:ea typeface="+mn-ea"/>
                <a:cs typeface="+mn-cs"/>
              </a:defRPr>
            </a:lvl2pPr>
            <a:lvl3pPr marL="4807092" algn="l" defTabSz="2403546" rtl="0" eaLnBrk="1" latinLnBrk="0" hangingPunct="1">
              <a:defRPr sz="9500" kern="1200">
                <a:solidFill>
                  <a:schemeClr val="tx1"/>
                </a:solidFill>
                <a:latin typeface="+mn-lt"/>
                <a:ea typeface="+mn-ea"/>
                <a:cs typeface="+mn-cs"/>
              </a:defRPr>
            </a:lvl3pPr>
            <a:lvl4pPr marL="7210638" algn="l" defTabSz="2403546" rtl="0" eaLnBrk="1" latinLnBrk="0" hangingPunct="1">
              <a:defRPr sz="9500" kern="1200">
                <a:solidFill>
                  <a:schemeClr val="tx1"/>
                </a:solidFill>
                <a:latin typeface="+mn-lt"/>
                <a:ea typeface="+mn-ea"/>
                <a:cs typeface="+mn-cs"/>
              </a:defRPr>
            </a:lvl4pPr>
            <a:lvl5pPr marL="9614184" algn="l" defTabSz="2403546" rtl="0" eaLnBrk="1" latinLnBrk="0" hangingPunct="1">
              <a:defRPr sz="9500" kern="1200">
                <a:solidFill>
                  <a:schemeClr val="tx1"/>
                </a:solidFill>
                <a:latin typeface="+mn-lt"/>
                <a:ea typeface="+mn-ea"/>
                <a:cs typeface="+mn-cs"/>
              </a:defRPr>
            </a:lvl5pPr>
            <a:lvl6pPr marL="12017731" algn="l" defTabSz="2403546" rtl="0" eaLnBrk="1" latinLnBrk="0" hangingPunct="1">
              <a:defRPr sz="9500" kern="1200">
                <a:solidFill>
                  <a:schemeClr val="tx1"/>
                </a:solidFill>
                <a:latin typeface="+mn-lt"/>
                <a:ea typeface="+mn-ea"/>
                <a:cs typeface="+mn-cs"/>
              </a:defRPr>
            </a:lvl6pPr>
            <a:lvl7pPr marL="14421277" algn="l" defTabSz="2403546" rtl="0" eaLnBrk="1" latinLnBrk="0" hangingPunct="1">
              <a:defRPr sz="9500" kern="1200">
                <a:solidFill>
                  <a:schemeClr val="tx1"/>
                </a:solidFill>
                <a:latin typeface="+mn-lt"/>
                <a:ea typeface="+mn-ea"/>
                <a:cs typeface="+mn-cs"/>
              </a:defRPr>
            </a:lvl7pPr>
            <a:lvl8pPr marL="16824823" algn="l" defTabSz="2403546" rtl="0" eaLnBrk="1" latinLnBrk="0" hangingPunct="1">
              <a:defRPr sz="9500" kern="1200">
                <a:solidFill>
                  <a:schemeClr val="tx1"/>
                </a:solidFill>
                <a:latin typeface="+mn-lt"/>
                <a:ea typeface="+mn-ea"/>
                <a:cs typeface="+mn-cs"/>
              </a:defRPr>
            </a:lvl8pPr>
            <a:lvl9pPr marL="19228369" algn="l" defTabSz="2403546" rtl="0" eaLnBrk="1" latinLnBrk="0" hangingPunct="1">
              <a:defRPr sz="9500" kern="1200">
                <a:solidFill>
                  <a:schemeClr val="tx1"/>
                </a:solidFill>
                <a:latin typeface="+mn-lt"/>
                <a:ea typeface="+mn-ea"/>
                <a:cs typeface="+mn-cs"/>
              </a:defRPr>
            </a:lvl9pPr>
          </a:lstStyle>
          <a:p>
            <a:pPr algn="ctr"/>
            <a:r>
              <a:rPr lang="en-US" sz="4800" dirty="0">
                <a:solidFill>
                  <a:srgbClr val="FFFFFF"/>
                </a:solidFill>
                <a:latin typeface="Arial" charset="0"/>
                <a:ea typeface="Arial" charset="0"/>
                <a:cs typeface="Arial" charset="0"/>
              </a:rPr>
              <a:t>Alexander Shen, Brian Zhou, Hayley Chu</a:t>
            </a:r>
          </a:p>
        </p:txBody>
      </p:sp>
      <p:sp>
        <p:nvSpPr>
          <p:cNvPr id="9" name="TextBox 8"/>
          <p:cNvSpPr txBox="1"/>
          <p:nvPr/>
        </p:nvSpPr>
        <p:spPr>
          <a:xfrm>
            <a:off x="-84399" y="4384438"/>
            <a:ext cx="43891200" cy="692497"/>
          </a:xfrm>
          <a:prstGeom prst="rect">
            <a:avLst/>
          </a:prstGeom>
          <a:noFill/>
        </p:spPr>
        <p:txBody>
          <a:bodyPr wrap="square" rtlCol="0">
            <a:spAutoFit/>
          </a:bodyPr>
          <a:lstStyle/>
          <a:p>
            <a:pPr algn="ctr"/>
            <a:r>
              <a:rPr lang="en-US" sz="3900" dirty="0">
                <a:solidFill>
                  <a:srgbClr val="FFFFFF"/>
                </a:solidFill>
                <a:latin typeface="Arial" charset="0"/>
                <a:ea typeface="Arial" charset="0"/>
                <a:cs typeface="Arial" charset="0"/>
              </a:rPr>
              <a:t>Johns Hopkins University | Department of Electrical and Computer Engineering | Baltimore, MD</a:t>
            </a:r>
          </a:p>
        </p:txBody>
      </p:sp>
      <p:sp>
        <p:nvSpPr>
          <p:cNvPr id="25" name="Text Placeholder 9"/>
          <p:cNvSpPr>
            <a:spLocks noGrp="1"/>
          </p:cNvSpPr>
          <p:nvPr/>
        </p:nvSpPr>
        <p:spPr>
          <a:xfrm>
            <a:off x="566058" y="19097018"/>
            <a:ext cx="12159297" cy="1516446"/>
          </a:xfrm>
          <a:prstGeom prst="rect">
            <a:avLst/>
          </a:prstGeom>
        </p:spPr>
        <p:txBody>
          <a:bodyPr wrap="square" lIns="130622" tIns="130622" rIns="130622" bIns="130622">
            <a:spAutoFit/>
          </a:bodyPr>
          <a:lstStyle>
            <a:lvl1pPr marL="0" indent="0" algn="l" defTabSz="2507943" rtl="0" eaLnBrk="1" latinLnBrk="0" hangingPunct="1">
              <a:spcBef>
                <a:spcPct val="20000"/>
              </a:spcBef>
              <a:buFont typeface="Arial" pitchFamily="34" charset="0"/>
              <a:buNone/>
              <a:defRPr sz="1400" kern="1200">
                <a:solidFill>
                  <a:schemeClr val="tx1"/>
                </a:solidFill>
                <a:latin typeface="Trebuchet MS" pitchFamily="34" charset="0"/>
                <a:ea typeface="+mn-ea"/>
                <a:cs typeface="+mn-cs"/>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endParaRPr lang="en-US" sz="3700" dirty="0">
              <a:latin typeface="Arial" charset="0"/>
              <a:ea typeface="Arial" charset="0"/>
              <a:cs typeface="Arial" charset="0"/>
            </a:endParaRPr>
          </a:p>
          <a:p>
            <a:endParaRPr lang="en-US" sz="3700" kern="1200" dirty="0">
              <a:latin typeface="Arial" charset="0"/>
              <a:ea typeface="Arial" charset="0"/>
              <a:cs typeface="Arial" charset="0"/>
            </a:endParaRPr>
          </a:p>
        </p:txBody>
      </p:sp>
      <p:sp>
        <p:nvSpPr>
          <p:cNvPr id="312" name="TextBox 311"/>
          <p:cNvSpPr txBox="1"/>
          <p:nvPr/>
        </p:nvSpPr>
        <p:spPr>
          <a:xfrm>
            <a:off x="34974598" y="29924175"/>
            <a:ext cx="4929186" cy="1631216"/>
          </a:xfrm>
          <a:prstGeom prst="rect">
            <a:avLst/>
          </a:prstGeom>
          <a:noFill/>
        </p:spPr>
        <p:txBody>
          <a:bodyPr wrap="square" rtlCol="0">
            <a:spAutoFit/>
          </a:bodyPr>
          <a:lstStyle/>
          <a:p>
            <a:r>
              <a:rPr lang="en-US" sz="5000" dirty="0">
                <a:solidFill>
                  <a:schemeClr val="bg1"/>
                </a:solidFill>
                <a:latin typeface="Arial" charset="0"/>
                <a:ea typeface="Arial" charset="0"/>
                <a:cs typeface="Arial" charset="0"/>
              </a:rPr>
              <a:t>Contributions</a:t>
            </a:r>
          </a:p>
          <a:p>
            <a:endParaRPr lang="en-US" sz="5000" dirty="0">
              <a:solidFill>
                <a:schemeClr val="bg1"/>
              </a:solidFill>
              <a:latin typeface="Arial" charset="0"/>
              <a:ea typeface="Arial" charset="0"/>
              <a:cs typeface="Arial" charset="0"/>
            </a:endParaRPr>
          </a:p>
        </p:txBody>
      </p:sp>
      <p:pic>
        <p:nvPicPr>
          <p:cNvPr id="33" name="Picture 32" descr="whiting.logo.large.horizontal.whit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7591"/>
            <a:ext cx="8083919" cy="3460675"/>
          </a:xfrm>
          <a:prstGeom prst="rect">
            <a:avLst/>
          </a:prstGeom>
        </p:spPr>
      </p:pic>
      <p:sp>
        <p:nvSpPr>
          <p:cNvPr id="35" name="TextBox 34">
            <a:extLst>
              <a:ext uri="{FF2B5EF4-FFF2-40B4-BE49-F238E27FC236}">
                <a16:creationId xmlns:a16="http://schemas.microsoft.com/office/drawing/2014/main" id="{5146CFEA-D479-15E3-3EC3-64D204AB2A67}"/>
              </a:ext>
            </a:extLst>
          </p:cNvPr>
          <p:cNvSpPr txBox="1"/>
          <p:nvPr/>
        </p:nvSpPr>
        <p:spPr>
          <a:xfrm>
            <a:off x="1385100" y="15099198"/>
            <a:ext cx="8543147" cy="1015663"/>
          </a:xfrm>
          <a:prstGeom prst="rect">
            <a:avLst/>
          </a:prstGeom>
          <a:noFill/>
        </p:spPr>
        <p:txBody>
          <a:bodyPr wrap="square" rtlCol="0">
            <a:spAutoFit/>
          </a:bodyPr>
          <a:lstStyle/>
          <a:p>
            <a:endParaRPr lang="en-US" sz="6000" dirty="0"/>
          </a:p>
        </p:txBody>
      </p:sp>
      <p:sp>
        <p:nvSpPr>
          <p:cNvPr id="24" name="Rounded Rectangle 23">
            <a:extLst>
              <a:ext uri="{FF2B5EF4-FFF2-40B4-BE49-F238E27FC236}">
                <a16:creationId xmlns:a16="http://schemas.microsoft.com/office/drawing/2014/main" id="{B903F003-BCC8-4970-BD61-A32A5329F6AA}"/>
              </a:ext>
            </a:extLst>
          </p:cNvPr>
          <p:cNvSpPr/>
          <p:nvPr/>
        </p:nvSpPr>
        <p:spPr>
          <a:xfrm>
            <a:off x="31009509" y="31153280"/>
            <a:ext cx="12415710" cy="1601327"/>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dirty="0"/>
          </a:p>
        </p:txBody>
      </p:sp>
      <p:sp>
        <p:nvSpPr>
          <p:cNvPr id="10" name="TextBox 9">
            <a:extLst>
              <a:ext uri="{FF2B5EF4-FFF2-40B4-BE49-F238E27FC236}">
                <a16:creationId xmlns:a16="http://schemas.microsoft.com/office/drawing/2014/main" id="{AF33F21D-CC40-4D52-ECBE-A5D66382D82A}"/>
              </a:ext>
            </a:extLst>
          </p:cNvPr>
          <p:cNvSpPr txBox="1"/>
          <p:nvPr/>
        </p:nvSpPr>
        <p:spPr>
          <a:xfrm>
            <a:off x="31391091" y="31488307"/>
            <a:ext cx="12415710" cy="1015663"/>
          </a:xfrm>
          <a:prstGeom prst="rect">
            <a:avLst/>
          </a:prstGeom>
          <a:noFill/>
        </p:spPr>
        <p:txBody>
          <a:bodyPr wrap="square" rtlCol="0">
            <a:spAutoFit/>
          </a:bodyPr>
          <a:lstStyle/>
          <a:p>
            <a:pPr algn="ctr"/>
            <a:r>
              <a:rPr lang="en-US" sz="6000" dirty="0"/>
              <a:t>Hayley Chu</a:t>
            </a:r>
          </a:p>
        </p:txBody>
      </p:sp>
      <p:sp>
        <p:nvSpPr>
          <p:cNvPr id="2" name="Rounded Rectangle 25">
            <a:extLst>
              <a:ext uri="{FF2B5EF4-FFF2-40B4-BE49-F238E27FC236}">
                <a16:creationId xmlns:a16="http://schemas.microsoft.com/office/drawing/2014/main" id="{EAF3FE1A-821B-F6DC-A762-A3BFC03B627B}"/>
              </a:ext>
            </a:extLst>
          </p:cNvPr>
          <p:cNvSpPr/>
          <p:nvPr/>
        </p:nvSpPr>
        <p:spPr>
          <a:xfrm>
            <a:off x="29837538" y="8858842"/>
            <a:ext cx="13516289" cy="14646617"/>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dirty="0">
              <a:solidFill>
                <a:schemeClr val="tx1"/>
              </a:solidFill>
            </a:endParaRPr>
          </a:p>
        </p:txBody>
      </p:sp>
      <p:sp>
        <p:nvSpPr>
          <p:cNvPr id="3" name="TextBox 2">
            <a:extLst>
              <a:ext uri="{FF2B5EF4-FFF2-40B4-BE49-F238E27FC236}">
                <a16:creationId xmlns:a16="http://schemas.microsoft.com/office/drawing/2014/main" id="{E19FECCF-A901-7C22-FD4F-CEBD5A5248BB}"/>
              </a:ext>
            </a:extLst>
          </p:cNvPr>
          <p:cNvSpPr txBox="1"/>
          <p:nvPr/>
        </p:nvSpPr>
        <p:spPr>
          <a:xfrm>
            <a:off x="30945650" y="10518388"/>
            <a:ext cx="11560450" cy="12618839"/>
          </a:xfrm>
          <a:prstGeom prst="rect">
            <a:avLst/>
          </a:prstGeom>
          <a:noFill/>
        </p:spPr>
        <p:txBody>
          <a:bodyPr wrap="square" rtlCol="0">
            <a:spAutoFit/>
          </a:bodyPr>
          <a:lstStyle/>
          <a:p>
            <a:r>
              <a:rPr lang="en-US" sz="7400" dirty="0"/>
              <a:t>Design rule check (DRC):</a:t>
            </a:r>
          </a:p>
          <a:p>
            <a:pPr marL="1143000" indent="-1143000">
              <a:buFont typeface="Arial" panose="020B0604020202020204" pitchFamily="34" charset="0"/>
              <a:buChar char="•"/>
            </a:pPr>
            <a:r>
              <a:rPr lang="en-US" sz="7400" dirty="0"/>
              <a:t>I mostly only needed to change the dimensions of the instances to make sure the components weren’t overlapping. </a:t>
            </a:r>
          </a:p>
          <a:p>
            <a:pPr marL="1143000" indent="-1143000">
              <a:buFont typeface="Arial" panose="020B0604020202020204" pitchFamily="34" charset="0"/>
              <a:buChar char="•"/>
            </a:pPr>
            <a:r>
              <a:rPr lang="en-US" sz="7400" dirty="0"/>
              <a:t>I learned that to connect between an active layer to metal layer 2, we need both the cc and via. </a:t>
            </a:r>
          </a:p>
          <a:p>
            <a:endParaRPr lang="en-US" sz="7400" dirty="0"/>
          </a:p>
        </p:txBody>
      </p:sp>
      <p:sp>
        <p:nvSpPr>
          <p:cNvPr id="12" name="Rounded Rectangle 30">
            <a:extLst>
              <a:ext uri="{FF2B5EF4-FFF2-40B4-BE49-F238E27FC236}">
                <a16:creationId xmlns:a16="http://schemas.microsoft.com/office/drawing/2014/main" id="{6742F7C3-D37D-361A-D7BE-2EC950ED5D41}"/>
              </a:ext>
            </a:extLst>
          </p:cNvPr>
          <p:cNvSpPr/>
          <p:nvPr/>
        </p:nvSpPr>
        <p:spPr>
          <a:xfrm>
            <a:off x="542751" y="26751878"/>
            <a:ext cx="27749862" cy="5970734"/>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dirty="0">
              <a:solidFill>
                <a:schemeClr val="tx1"/>
              </a:solidFill>
            </a:endParaRPr>
          </a:p>
        </p:txBody>
      </p:sp>
      <p:sp>
        <p:nvSpPr>
          <p:cNvPr id="13" name="TextBox 12">
            <a:extLst>
              <a:ext uri="{FF2B5EF4-FFF2-40B4-BE49-F238E27FC236}">
                <a16:creationId xmlns:a16="http://schemas.microsoft.com/office/drawing/2014/main" id="{83E9E24E-9CDF-3E4A-9B98-18AD677D6AAA}"/>
              </a:ext>
            </a:extLst>
          </p:cNvPr>
          <p:cNvSpPr txBox="1"/>
          <p:nvPr/>
        </p:nvSpPr>
        <p:spPr>
          <a:xfrm>
            <a:off x="1676233" y="27381147"/>
            <a:ext cx="25646742" cy="4647426"/>
          </a:xfrm>
          <a:prstGeom prst="rect">
            <a:avLst/>
          </a:prstGeom>
          <a:noFill/>
        </p:spPr>
        <p:txBody>
          <a:bodyPr wrap="square" rtlCol="0">
            <a:spAutoFit/>
          </a:bodyPr>
          <a:lstStyle/>
          <a:p>
            <a:r>
              <a:rPr lang="en-US" sz="7400" dirty="0"/>
              <a:t>Layout-vs-schematic (LVS): I needed to make sure all the terminals have exactly the same name as they are on the layout, and all the nodes are of the same type (input, output, input/output) between the schematic and the layout. </a:t>
            </a:r>
          </a:p>
        </p:txBody>
      </p:sp>
      <p:pic>
        <p:nvPicPr>
          <p:cNvPr id="2050" name="Picture 2">
            <a:extLst>
              <a:ext uri="{FF2B5EF4-FFF2-40B4-BE49-F238E27FC236}">
                <a16:creationId xmlns:a16="http://schemas.microsoft.com/office/drawing/2014/main" id="{70C587B4-4F65-D100-3CF3-14119C18B6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496" t="3299" r="13362"/>
          <a:stretch/>
        </p:blipFill>
        <p:spPr bwMode="auto">
          <a:xfrm>
            <a:off x="1197468" y="6707954"/>
            <a:ext cx="26449685" cy="19813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08488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8CE61AF9-F091-CE4B-BAE0-77C46F92C98F}" vid="{F96601E1-8709-F848-825D-2FD9D06E58F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7354</TotalTime>
  <Words>1502</Words>
  <Application>Microsoft Office PowerPoint</Application>
  <PresentationFormat>Custom</PresentationFormat>
  <Paragraphs>141</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Cambria Math</vt:lpstr>
      <vt:lpstr>Office Theme</vt:lpstr>
      <vt:lpstr>C2MOS Latch – Shift Register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Martine Richards</dc:creator>
  <cp:lastModifiedBy>Brian Zhou</cp:lastModifiedBy>
  <cp:revision>172</cp:revision>
  <dcterms:created xsi:type="dcterms:W3CDTF">2024-03-08T15:26:05Z</dcterms:created>
  <dcterms:modified xsi:type="dcterms:W3CDTF">2024-04-18T07:25:48Z</dcterms:modified>
</cp:coreProperties>
</file>